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12"/>
  </p:notesMasterIdLst>
  <p:sldIdLst>
    <p:sldId id="559" r:id="rId2"/>
    <p:sldId id="557" r:id="rId3"/>
    <p:sldId id="553" r:id="rId4"/>
    <p:sldId id="556" r:id="rId5"/>
    <p:sldId id="546" r:id="rId6"/>
    <p:sldId id="547" r:id="rId7"/>
    <p:sldId id="545" r:id="rId8"/>
    <p:sldId id="554" r:id="rId9"/>
    <p:sldId id="549" r:id="rId10"/>
    <p:sldId id="558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37B0680-7FBB-4628-898A-8D74F285411D}">
          <p14:sldIdLst>
            <p14:sldId id="559"/>
            <p14:sldId id="557"/>
            <p14:sldId id="553"/>
            <p14:sldId id="556"/>
            <p14:sldId id="546"/>
            <p14:sldId id="547"/>
            <p14:sldId id="545"/>
            <p14:sldId id="554"/>
            <p14:sldId id="549"/>
            <p14:sldId id="558"/>
          </p14:sldIdLst>
        </p14:section>
        <p14:section name="Раздел без заголовка" id="{3689C2B4-30BA-43FB-B74A-AEA002323647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3333FF"/>
    <a:srgbClr val="A50021"/>
    <a:srgbClr val="4D2C0B"/>
    <a:srgbClr val="FF9900"/>
    <a:srgbClr val="FF3300"/>
    <a:srgbClr val="99E17F"/>
    <a:srgbClr val="001D58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7" autoAdjust="0"/>
    <p:restoredTop sz="94660"/>
  </p:normalViewPr>
  <p:slideViewPr>
    <p:cSldViewPr>
      <p:cViewPr>
        <p:scale>
          <a:sx n="66" d="100"/>
          <a:sy n="66" d="100"/>
        </p:scale>
        <p:origin x="-12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DD8076-9E01-41FB-83FB-F3D6BE237420}" type="doc">
      <dgm:prSet loTypeId="urn:microsoft.com/office/officeart/2008/layout/VerticalCircleLis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BEDB313E-7B2B-41CB-ABA5-CE7C5C0516DB}">
      <dgm:prSet phldrT="[Текст]" custT="1"/>
      <dgm:spPr/>
      <dgm:t>
        <a:bodyPr/>
        <a:lstStyle/>
        <a:p>
          <a:pPr algn="just"/>
          <a:r>
            <a:rPr lang="uk-UA" sz="3200" b="1" dirty="0" smtClean="0">
              <a:latin typeface="Times New Roman" pitchFamily="18" charset="0"/>
              <a:cs typeface="Times New Roman" pitchFamily="18" charset="0"/>
            </a:rPr>
            <a:t>Мета</a:t>
          </a:r>
          <a:endParaRPr lang="uk-UA" sz="3200" dirty="0"/>
        </a:p>
      </dgm:t>
    </dgm:pt>
    <dgm:pt modelId="{D015091C-80F4-487F-83CE-28CFB9A71734}" type="parTrans" cxnId="{776EFA47-61F6-4B88-B3D8-B698C41A3225}">
      <dgm:prSet/>
      <dgm:spPr/>
      <dgm:t>
        <a:bodyPr/>
        <a:lstStyle/>
        <a:p>
          <a:endParaRPr lang="uk-UA"/>
        </a:p>
      </dgm:t>
    </dgm:pt>
    <dgm:pt modelId="{9424E07A-80C4-4FDE-A7DA-15586179E651}" type="sibTrans" cxnId="{776EFA47-61F6-4B88-B3D8-B698C41A3225}">
      <dgm:prSet/>
      <dgm:spPr/>
      <dgm:t>
        <a:bodyPr/>
        <a:lstStyle/>
        <a:p>
          <a:endParaRPr lang="uk-UA"/>
        </a:p>
      </dgm:t>
    </dgm:pt>
    <dgm:pt modelId="{031DF677-06B9-4E93-90CE-87BC77708F64}">
      <dgm:prSet phldrT="[Текст]" custT="1"/>
      <dgm:spPr/>
      <dgm:t>
        <a:bodyPr/>
        <a:lstStyle/>
        <a:p>
          <a:pPr algn="ctr"/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покращити доступність </a:t>
          </a:r>
          <a:br>
            <a:rPr lang="uk-UA" sz="1600" b="1" dirty="0" smtClean="0">
              <a:latin typeface="Times New Roman" pitchFamily="18" charset="0"/>
              <a:cs typeface="Times New Roman" pitchFamily="18" charset="0"/>
            </a:rPr>
          </a:br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та якість послуг, збільшити обсяг послуг, що надаються вразливим верствам населення, розширити можливості органів місцевого самоврядування провадити діяльність у соціальній сфері та забезпечувати зростання стандартів якості життя населення. </a:t>
          </a:r>
          <a:endParaRPr lang="uk-UA" sz="1600" dirty="0"/>
        </a:p>
      </dgm:t>
    </dgm:pt>
    <dgm:pt modelId="{5DA6C0B9-6BE6-41E5-9B94-BF44459CA53E}" type="parTrans" cxnId="{FFF1D2D2-1219-48D1-9782-3623AFAB925D}">
      <dgm:prSet/>
      <dgm:spPr/>
      <dgm:t>
        <a:bodyPr/>
        <a:lstStyle/>
        <a:p>
          <a:endParaRPr lang="uk-UA"/>
        </a:p>
      </dgm:t>
    </dgm:pt>
    <dgm:pt modelId="{C4817AC9-AB02-4C7F-B5E2-C80102A58A8D}" type="sibTrans" cxnId="{FFF1D2D2-1219-48D1-9782-3623AFAB925D}">
      <dgm:prSet/>
      <dgm:spPr/>
      <dgm:t>
        <a:bodyPr/>
        <a:lstStyle/>
        <a:p>
          <a:endParaRPr lang="uk-UA"/>
        </a:p>
      </dgm:t>
    </dgm:pt>
    <dgm:pt modelId="{0F9214E7-79E1-4E5A-B82D-057E55081C45}">
      <dgm:prSet phldrT="[Текст]" custT="1"/>
      <dgm:spPr/>
      <dgm:t>
        <a:bodyPr/>
        <a:lstStyle/>
        <a:p>
          <a:r>
            <a:rPr lang="uk-UA" sz="2800" b="1" dirty="0" smtClean="0">
              <a:latin typeface="Times New Roman" pitchFamily="18" charset="0"/>
              <a:cs typeface="Times New Roman" pitchFamily="18" charset="0"/>
            </a:rPr>
            <a:t>Завдання</a:t>
          </a:r>
          <a:endParaRPr lang="uk-UA" sz="2800" dirty="0"/>
        </a:p>
      </dgm:t>
    </dgm:pt>
    <dgm:pt modelId="{9DAE085F-8F47-44F7-818F-0802668C5731}" type="parTrans" cxnId="{32C0B4C1-05C8-4AE0-A4E6-B363AF094DD8}">
      <dgm:prSet/>
      <dgm:spPr/>
      <dgm:t>
        <a:bodyPr/>
        <a:lstStyle/>
        <a:p>
          <a:endParaRPr lang="uk-UA"/>
        </a:p>
      </dgm:t>
    </dgm:pt>
    <dgm:pt modelId="{54C2C361-12A8-4C38-BF8B-91018AB61C10}" type="sibTrans" cxnId="{32C0B4C1-05C8-4AE0-A4E6-B363AF094DD8}">
      <dgm:prSet/>
      <dgm:spPr/>
      <dgm:t>
        <a:bodyPr/>
        <a:lstStyle/>
        <a:p>
          <a:endParaRPr lang="uk-UA"/>
        </a:p>
      </dgm:t>
    </dgm:pt>
    <dgm:pt modelId="{1052D3CE-E7AF-4F9E-BFD0-1A4C0B759CB5}">
      <dgm:prSet phldrT="[Текст]" custT="1"/>
      <dgm:spPr/>
      <dgm:t>
        <a:bodyPr/>
        <a:lstStyle/>
        <a:p>
          <a:pPr algn="ctr"/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забезпечити </a:t>
          </a:r>
          <a:br>
            <a:rPr lang="uk-UA" sz="1600" b="1" dirty="0" smtClean="0">
              <a:latin typeface="Times New Roman" pitchFamily="18" charset="0"/>
              <a:cs typeface="Times New Roman" pitchFamily="18" charset="0"/>
            </a:rPr>
          </a:br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оптимізацію розподілу</a:t>
          </a:r>
          <a:br>
            <a:rPr lang="uk-UA" sz="1600" b="1" dirty="0" smtClean="0">
              <a:latin typeface="Times New Roman" pitchFamily="18" charset="0"/>
              <a:cs typeface="Times New Roman" pitchFamily="18" charset="0"/>
            </a:rPr>
          </a:br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 повноважень між органами місцевого самоврядування та органами виконавчої влади, їх ефективну взаємодію, покращення адміністрування соціальних послуг та ефективності використання коштів бюджетів усіх</a:t>
          </a:r>
          <a:br>
            <a:rPr lang="uk-UA" sz="1600" b="1" dirty="0" smtClean="0">
              <a:latin typeface="Times New Roman" pitchFamily="18" charset="0"/>
              <a:cs typeface="Times New Roman" pitchFamily="18" charset="0"/>
            </a:rPr>
          </a:br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 рівнів.</a:t>
          </a:r>
          <a:endParaRPr lang="uk-UA" sz="1600" dirty="0"/>
        </a:p>
      </dgm:t>
    </dgm:pt>
    <dgm:pt modelId="{2ADF6326-5A70-4A8C-8203-CFC5C227EFB3}" type="parTrans" cxnId="{8A41AB54-E2E5-4EA5-8340-BD9631C6A4E1}">
      <dgm:prSet/>
      <dgm:spPr/>
      <dgm:t>
        <a:bodyPr/>
        <a:lstStyle/>
        <a:p>
          <a:endParaRPr lang="uk-UA"/>
        </a:p>
      </dgm:t>
    </dgm:pt>
    <dgm:pt modelId="{11B2D5E3-8666-4E6A-921B-F0E2CDD3E102}" type="sibTrans" cxnId="{8A41AB54-E2E5-4EA5-8340-BD9631C6A4E1}">
      <dgm:prSet/>
      <dgm:spPr/>
      <dgm:t>
        <a:bodyPr/>
        <a:lstStyle/>
        <a:p>
          <a:endParaRPr lang="uk-UA"/>
        </a:p>
      </dgm:t>
    </dgm:pt>
    <dgm:pt modelId="{D647D7DE-C7ED-4576-9B1A-05D894572B8A}" type="pres">
      <dgm:prSet presAssocID="{9ADD8076-9E01-41FB-83FB-F3D6BE237420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7F1F2DA9-1739-4011-8562-643565C4A061}" type="pres">
      <dgm:prSet presAssocID="{BEDB313E-7B2B-41CB-ABA5-CE7C5C0516DB}" presName="withChildren" presStyleCnt="0"/>
      <dgm:spPr/>
    </dgm:pt>
    <dgm:pt modelId="{AF73B1A1-F162-4517-A5CD-98873005C7F2}" type="pres">
      <dgm:prSet presAssocID="{BEDB313E-7B2B-41CB-ABA5-CE7C5C0516DB}" presName="bigCircle" presStyleLbl="vennNode1" presStyleIdx="0" presStyleCnt="4"/>
      <dgm:spPr/>
    </dgm:pt>
    <dgm:pt modelId="{B8BBFBF8-625D-4C0D-9639-1D28C97EF991}" type="pres">
      <dgm:prSet presAssocID="{BEDB313E-7B2B-41CB-ABA5-CE7C5C0516DB}" presName="medCircle" presStyleLbl="vennNode1" presStyleIdx="1" presStyleCnt="4"/>
      <dgm:spPr/>
    </dgm:pt>
    <dgm:pt modelId="{2F16EF8B-5437-45CF-8F57-E2BCE68C7258}" type="pres">
      <dgm:prSet presAssocID="{BEDB313E-7B2B-41CB-ABA5-CE7C5C0516DB}" presName="txLvl1" presStyleLbl="revTx" presStyleIdx="0" presStyleCnt="4"/>
      <dgm:spPr/>
      <dgm:t>
        <a:bodyPr/>
        <a:lstStyle/>
        <a:p>
          <a:endParaRPr lang="uk-UA"/>
        </a:p>
      </dgm:t>
    </dgm:pt>
    <dgm:pt modelId="{C2182575-9F1F-4F8A-BC38-8E4D7E1F612E}" type="pres">
      <dgm:prSet presAssocID="{BEDB313E-7B2B-41CB-ABA5-CE7C5C0516DB}" presName="lin" presStyleCnt="0"/>
      <dgm:spPr/>
    </dgm:pt>
    <dgm:pt modelId="{DDB06A7E-574C-4DD7-8D18-1DD1D34D4E71}" type="pres">
      <dgm:prSet presAssocID="{031DF677-06B9-4E93-90CE-87BC77708F64}" presName="txLvl2" presStyleLbl="revTx" presStyleIdx="1" presStyleCnt="4" custScaleX="97568" custScaleY="491078" custLinFactNeighborX="-6285" custLinFactNeighborY="-20048"/>
      <dgm:spPr/>
      <dgm:t>
        <a:bodyPr/>
        <a:lstStyle/>
        <a:p>
          <a:endParaRPr lang="uk-UA"/>
        </a:p>
      </dgm:t>
    </dgm:pt>
    <dgm:pt modelId="{B950BE2D-FE76-4FE8-9E8D-C8CDEBED0525}" type="pres">
      <dgm:prSet presAssocID="{BEDB313E-7B2B-41CB-ABA5-CE7C5C0516DB}" presName="overlap" presStyleCnt="0"/>
      <dgm:spPr/>
    </dgm:pt>
    <dgm:pt modelId="{051294CD-0301-4C41-BF68-920C768B5E7F}" type="pres">
      <dgm:prSet presAssocID="{0F9214E7-79E1-4E5A-B82D-057E55081C45}" presName="withChildren" presStyleCnt="0"/>
      <dgm:spPr/>
    </dgm:pt>
    <dgm:pt modelId="{656E3093-C057-499C-B892-37E45040DDA7}" type="pres">
      <dgm:prSet presAssocID="{0F9214E7-79E1-4E5A-B82D-057E55081C45}" presName="bigCircle" presStyleLbl="vennNode1" presStyleIdx="2" presStyleCnt="4" custScaleX="101215" custScaleY="95625" custLinFactNeighborX="3994" custLinFactNeighborY="-146"/>
      <dgm:spPr/>
    </dgm:pt>
    <dgm:pt modelId="{233A12A6-7D7B-4A18-819E-319D8AE76886}" type="pres">
      <dgm:prSet presAssocID="{0F9214E7-79E1-4E5A-B82D-057E55081C45}" presName="medCircle" presStyleLbl="vennNode1" presStyleIdx="3" presStyleCnt="4"/>
      <dgm:spPr/>
    </dgm:pt>
    <dgm:pt modelId="{C0C24AAB-824A-490B-A626-6941355A5FC6}" type="pres">
      <dgm:prSet presAssocID="{0F9214E7-79E1-4E5A-B82D-057E55081C45}" presName="txLvl1" presStyleLbl="revTx" presStyleIdx="2" presStyleCnt="4"/>
      <dgm:spPr/>
      <dgm:t>
        <a:bodyPr/>
        <a:lstStyle/>
        <a:p>
          <a:endParaRPr lang="uk-UA"/>
        </a:p>
      </dgm:t>
    </dgm:pt>
    <dgm:pt modelId="{623F81EC-F2FF-4AF7-8520-86B50D2158AC}" type="pres">
      <dgm:prSet presAssocID="{0F9214E7-79E1-4E5A-B82D-057E55081C45}" presName="lin" presStyleCnt="0"/>
      <dgm:spPr/>
    </dgm:pt>
    <dgm:pt modelId="{4C8C4526-0E00-49EB-83A9-F9A3E8F11F67}" type="pres">
      <dgm:prSet presAssocID="{1052D3CE-E7AF-4F9E-BFD0-1A4C0B759CB5}" presName="txLvl2" presStyleLbl="revTx" presStyleIdx="3" presStyleCnt="4" custScaleX="98217" custScaleY="1193558" custLinFactNeighborX="-7474" custLinFactNeighborY="-15810"/>
      <dgm:spPr/>
      <dgm:t>
        <a:bodyPr/>
        <a:lstStyle/>
        <a:p>
          <a:endParaRPr lang="uk-UA"/>
        </a:p>
      </dgm:t>
    </dgm:pt>
  </dgm:ptLst>
  <dgm:cxnLst>
    <dgm:cxn modelId="{8FB98318-534A-44EE-8998-8DC4EE4CF1FC}" type="presOf" srcId="{BEDB313E-7B2B-41CB-ABA5-CE7C5C0516DB}" destId="{2F16EF8B-5437-45CF-8F57-E2BCE68C7258}" srcOrd="0" destOrd="0" presId="urn:microsoft.com/office/officeart/2008/layout/VerticalCircleList"/>
    <dgm:cxn modelId="{FFF1D2D2-1219-48D1-9782-3623AFAB925D}" srcId="{BEDB313E-7B2B-41CB-ABA5-CE7C5C0516DB}" destId="{031DF677-06B9-4E93-90CE-87BC77708F64}" srcOrd="0" destOrd="0" parTransId="{5DA6C0B9-6BE6-41E5-9B94-BF44459CA53E}" sibTransId="{C4817AC9-AB02-4C7F-B5E2-C80102A58A8D}"/>
    <dgm:cxn modelId="{776EFA47-61F6-4B88-B3D8-B698C41A3225}" srcId="{9ADD8076-9E01-41FB-83FB-F3D6BE237420}" destId="{BEDB313E-7B2B-41CB-ABA5-CE7C5C0516DB}" srcOrd="0" destOrd="0" parTransId="{D015091C-80F4-487F-83CE-28CFB9A71734}" sibTransId="{9424E07A-80C4-4FDE-A7DA-15586179E651}"/>
    <dgm:cxn modelId="{267876C5-698D-4A91-A79B-69F0E17BDD43}" type="presOf" srcId="{0F9214E7-79E1-4E5A-B82D-057E55081C45}" destId="{C0C24AAB-824A-490B-A626-6941355A5FC6}" srcOrd="0" destOrd="0" presId="urn:microsoft.com/office/officeart/2008/layout/VerticalCircleList"/>
    <dgm:cxn modelId="{BBBA48AD-FF0B-4224-A729-81251D754B45}" type="presOf" srcId="{9ADD8076-9E01-41FB-83FB-F3D6BE237420}" destId="{D647D7DE-C7ED-4576-9B1A-05D894572B8A}" srcOrd="0" destOrd="0" presId="urn:microsoft.com/office/officeart/2008/layout/VerticalCircleList"/>
    <dgm:cxn modelId="{8A41AB54-E2E5-4EA5-8340-BD9631C6A4E1}" srcId="{0F9214E7-79E1-4E5A-B82D-057E55081C45}" destId="{1052D3CE-E7AF-4F9E-BFD0-1A4C0B759CB5}" srcOrd="0" destOrd="0" parTransId="{2ADF6326-5A70-4A8C-8203-CFC5C227EFB3}" sibTransId="{11B2D5E3-8666-4E6A-921B-F0E2CDD3E102}"/>
    <dgm:cxn modelId="{801C8EE9-26F2-4FAA-B65D-7FD11A6BC863}" type="presOf" srcId="{1052D3CE-E7AF-4F9E-BFD0-1A4C0B759CB5}" destId="{4C8C4526-0E00-49EB-83A9-F9A3E8F11F67}" srcOrd="0" destOrd="0" presId="urn:microsoft.com/office/officeart/2008/layout/VerticalCircleList"/>
    <dgm:cxn modelId="{7E822D86-CB5E-4372-A4ED-D6304079CA19}" type="presOf" srcId="{031DF677-06B9-4E93-90CE-87BC77708F64}" destId="{DDB06A7E-574C-4DD7-8D18-1DD1D34D4E71}" srcOrd="0" destOrd="0" presId="urn:microsoft.com/office/officeart/2008/layout/VerticalCircleList"/>
    <dgm:cxn modelId="{32C0B4C1-05C8-4AE0-A4E6-B363AF094DD8}" srcId="{9ADD8076-9E01-41FB-83FB-F3D6BE237420}" destId="{0F9214E7-79E1-4E5A-B82D-057E55081C45}" srcOrd="1" destOrd="0" parTransId="{9DAE085F-8F47-44F7-818F-0802668C5731}" sibTransId="{54C2C361-12A8-4C38-BF8B-91018AB61C10}"/>
    <dgm:cxn modelId="{9F50286D-B0D4-4BC4-8B03-FE4FF1E82845}" type="presParOf" srcId="{D647D7DE-C7ED-4576-9B1A-05D894572B8A}" destId="{7F1F2DA9-1739-4011-8562-643565C4A061}" srcOrd="0" destOrd="0" presId="urn:microsoft.com/office/officeart/2008/layout/VerticalCircleList"/>
    <dgm:cxn modelId="{CB2C2D3F-2C23-47AB-8FD4-52AD883ED3F6}" type="presParOf" srcId="{7F1F2DA9-1739-4011-8562-643565C4A061}" destId="{AF73B1A1-F162-4517-A5CD-98873005C7F2}" srcOrd="0" destOrd="0" presId="urn:microsoft.com/office/officeart/2008/layout/VerticalCircleList"/>
    <dgm:cxn modelId="{6854961D-DB51-44C5-BF5E-519953235418}" type="presParOf" srcId="{7F1F2DA9-1739-4011-8562-643565C4A061}" destId="{B8BBFBF8-625D-4C0D-9639-1D28C97EF991}" srcOrd="1" destOrd="0" presId="urn:microsoft.com/office/officeart/2008/layout/VerticalCircleList"/>
    <dgm:cxn modelId="{D23E0DC5-19C3-4643-BB92-E2B2BDD291DA}" type="presParOf" srcId="{7F1F2DA9-1739-4011-8562-643565C4A061}" destId="{2F16EF8B-5437-45CF-8F57-E2BCE68C7258}" srcOrd="2" destOrd="0" presId="urn:microsoft.com/office/officeart/2008/layout/VerticalCircleList"/>
    <dgm:cxn modelId="{8CB0ED85-6D86-41F6-A112-22B37C906CEA}" type="presParOf" srcId="{7F1F2DA9-1739-4011-8562-643565C4A061}" destId="{C2182575-9F1F-4F8A-BC38-8E4D7E1F612E}" srcOrd="3" destOrd="0" presId="urn:microsoft.com/office/officeart/2008/layout/VerticalCircleList"/>
    <dgm:cxn modelId="{4A8BC9B5-D247-4FC7-9DD1-2CD9DAE0D3B2}" type="presParOf" srcId="{C2182575-9F1F-4F8A-BC38-8E4D7E1F612E}" destId="{DDB06A7E-574C-4DD7-8D18-1DD1D34D4E71}" srcOrd="0" destOrd="0" presId="urn:microsoft.com/office/officeart/2008/layout/VerticalCircleList"/>
    <dgm:cxn modelId="{2BBB5D9B-7416-40BE-B4A8-2F451CEF140B}" type="presParOf" srcId="{D647D7DE-C7ED-4576-9B1A-05D894572B8A}" destId="{B950BE2D-FE76-4FE8-9E8D-C8CDEBED0525}" srcOrd="1" destOrd="0" presId="urn:microsoft.com/office/officeart/2008/layout/VerticalCircleList"/>
    <dgm:cxn modelId="{C8E9416C-5E5B-4A94-8A0F-65B34D10227D}" type="presParOf" srcId="{D647D7DE-C7ED-4576-9B1A-05D894572B8A}" destId="{051294CD-0301-4C41-BF68-920C768B5E7F}" srcOrd="2" destOrd="0" presId="urn:microsoft.com/office/officeart/2008/layout/VerticalCircleList"/>
    <dgm:cxn modelId="{D3FD9E75-9EB7-40CB-83BA-CA44AB937B27}" type="presParOf" srcId="{051294CD-0301-4C41-BF68-920C768B5E7F}" destId="{656E3093-C057-499C-B892-37E45040DDA7}" srcOrd="0" destOrd="0" presId="urn:microsoft.com/office/officeart/2008/layout/VerticalCircleList"/>
    <dgm:cxn modelId="{508B91D5-7758-4078-ABD7-BB5A7FD9CA9E}" type="presParOf" srcId="{051294CD-0301-4C41-BF68-920C768B5E7F}" destId="{233A12A6-7D7B-4A18-819E-319D8AE76886}" srcOrd="1" destOrd="0" presId="urn:microsoft.com/office/officeart/2008/layout/VerticalCircleList"/>
    <dgm:cxn modelId="{780343EB-7451-4CCA-B4C9-F911BE937B8B}" type="presParOf" srcId="{051294CD-0301-4C41-BF68-920C768B5E7F}" destId="{C0C24AAB-824A-490B-A626-6941355A5FC6}" srcOrd="2" destOrd="0" presId="urn:microsoft.com/office/officeart/2008/layout/VerticalCircleList"/>
    <dgm:cxn modelId="{F78FDDB9-9AF6-4EA0-868E-6706D5D97E71}" type="presParOf" srcId="{051294CD-0301-4C41-BF68-920C768B5E7F}" destId="{623F81EC-F2FF-4AF7-8520-86B50D2158AC}" srcOrd="3" destOrd="0" presId="urn:microsoft.com/office/officeart/2008/layout/VerticalCircleList"/>
    <dgm:cxn modelId="{B6DAC630-B1FD-4F58-99FD-EBD17A7D5D57}" type="presParOf" srcId="{623F81EC-F2FF-4AF7-8520-86B50D2158AC}" destId="{4C8C4526-0E00-49EB-83A9-F9A3E8F11F67}" srcOrd="0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DFBE08-8677-4E5A-94C0-46A254B2BC20}" type="doc">
      <dgm:prSet loTypeId="urn:microsoft.com/office/officeart/2005/8/layout/hProcess9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1EA9F56C-1296-484B-8DA2-90F7AA35E9C5}">
      <dgm:prSet phldrT="[Текст]" custT="1"/>
      <dgm:spPr/>
      <dgm:t>
        <a:bodyPr/>
        <a:lstStyle/>
        <a:p>
          <a:r>
            <a:rPr lang="uk-UA" sz="1400" b="1" dirty="0" smtClean="0"/>
            <a:t>Щорічне визначення потреб населення адміністративно-територіальної одиниці у соціальних послугах.</a:t>
          </a:r>
          <a:endParaRPr lang="uk-UA" sz="1400" b="1" dirty="0"/>
        </a:p>
      </dgm:t>
    </dgm:pt>
    <dgm:pt modelId="{4142AE71-3F50-498B-9176-870ABD5F992C}" type="parTrans" cxnId="{D69FD2A9-85AC-4DF6-9396-F665038942B2}">
      <dgm:prSet/>
      <dgm:spPr/>
      <dgm:t>
        <a:bodyPr/>
        <a:lstStyle/>
        <a:p>
          <a:endParaRPr lang="uk-UA"/>
        </a:p>
      </dgm:t>
    </dgm:pt>
    <dgm:pt modelId="{D5BA1CB9-0140-4E91-A18F-61228A014A8A}" type="sibTrans" cxnId="{D69FD2A9-85AC-4DF6-9396-F665038942B2}">
      <dgm:prSet/>
      <dgm:spPr/>
      <dgm:t>
        <a:bodyPr/>
        <a:lstStyle/>
        <a:p>
          <a:endParaRPr lang="uk-UA"/>
        </a:p>
      </dgm:t>
    </dgm:pt>
    <dgm:pt modelId="{D925A451-EB44-427B-A605-042B9478B9F5}">
      <dgm:prSet phldrT="[Текст]" custT="1"/>
      <dgm:spPr/>
      <dgm:t>
        <a:bodyPr/>
        <a:lstStyle/>
        <a:p>
          <a:r>
            <a:rPr lang="uk-UA" sz="1400" b="1" dirty="0" smtClean="0"/>
            <a:t>Затвердження переліку пріоритетних послуг. Планування необхідних видатків в місцевих бюджетах.</a:t>
          </a:r>
          <a:endParaRPr lang="uk-UA" sz="1400" b="1" dirty="0"/>
        </a:p>
      </dgm:t>
    </dgm:pt>
    <dgm:pt modelId="{A2B7DD95-9AC6-46BE-B593-973BE6F7E7E5}" type="parTrans" cxnId="{FC9C1FFE-EE6E-4D8B-A3E9-366EF438766B}">
      <dgm:prSet/>
      <dgm:spPr/>
      <dgm:t>
        <a:bodyPr/>
        <a:lstStyle/>
        <a:p>
          <a:endParaRPr lang="uk-UA"/>
        </a:p>
      </dgm:t>
    </dgm:pt>
    <dgm:pt modelId="{13A7DC30-99C3-4A12-9C7F-52DA15F2ABFE}" type="sibTrans" cxnId="{FC9C1FFE-EE6E-4D8B-A3E9-366EF438766B}">
      <dgm:prSet/>
      <dgm:spPr/>
      <dgm:t>
        <a:bodyPr/>
        <a:lstStyle/>
        <a:p>
          <a:endParaRPr lang="uk-UA"/>
        </a:p>
      </dgm:t>
    </dgm:pt>
    <dgm:pt modelId="{0EE391B8-B7BC-49B2-8BB8-42E026EE8503}">
      <dgm:prSet phldrT="[Текст]"/>
      <dgm:spPr/>
      <dgm:t>
        <a:bodyPr/>
        <a:lstStyle/>
        <a:p>
          <a:r>
            <a:rPr lang="uk-UA" b="1" dirty="0" smtClean="0"/>
            <a:t>Забезпечення надання послуг через мережу комунальних та недержавних суб’єктів (проведення соціального  замовлення).</a:t>
          </a:r>
          <a:endParaRPr lang="uk-UA" b="1" dirty="0"/>
        </a:p>
      </dgm:t>
    </dgm:pt>
    <dgm:pt modelId="{C8DF36C4-B1EC-48F7-A3B9-0B1132A1ED8F}" type="parTrans" cxnId="{4376168A-C9D9-462B-8BC3-6E08DB1DEFD3}">
      <dgm:prSet/>
      <dgm:spPr/>
      <dgm:t>
        <a:bodyPr/>
        <a:lstStyle/>
        <a:p>
          <a:endParaRPr lang="uk-UA"/>
        </a:p>
      </dgm:t>
    </dgm:pt>
    <dgm:pt modelId="{27A77676-13D5-440E-93C4-B337692684A9}" type="sibTrans" cxnId="{4376168A-C9D9-462B-8BC3-6E08DB1DEFD3}">
      <dgm:prSet/>
      <dgm:spPr/>
      <dgm:t>
        <a:bodyPr/>
        <a:lstStyle/>
        <a:p>
          <a:endParaRPr lang="uk-UA"/>
        </a:p>
      </dgm:t>
    </dgm:pt>
    <dgm:pt modelId="{1EE1B46B-0D7C-4E38-A495-49E20C1F0DC3}">
      <dgm:prSet/>
      <dgm:spPr/>
      <dgm:t>
        <a:bodyPr/>
        <a:lstStyle/>
        <a:p>
          <a:r>
            <a:rPr lang="uk-UA" b="1" dirty="0" smtClean="0"/>
            <a:t>Моніторинг, контроль та оцінка соціальних послуг.</a:t>
          </a:r>
          <a:endParaRPr lang="uk-UA" b="1" dirty="0"/>
        </a:p>
      </dgm:t>
    </dgm:pt>
    <dgm:pt modelId="{F7576107-8848-4846-8872-64F7CECD14C6}" type="parTrans" cxnId="{70385EBB-6D60-4159-84BC-A16FED725864}">
      <dgm:prSet/>
      <dgm:spPr/>
      <dgm:t>
        <a:bodyPr/>
        <a:lstStyle/>
        <a:p>
          <a:endParaRPr lang="uk-UA"/>
        </a:p>
      </dgm:t>
    </dgm:pt>
    <dgm:pt modelId="{AB79B18F-C16C-436B-8D03-4AB80DB0133F}" type="sibTrans" cxnId="{70385EBB-6D60-4159-84BC-A16FED725864}">
      <dgm:prSet/>
      <dgm:spPr/>
      <dgm:t>
        <a:bodyPr/>
        <a:lstStyle/>
        <a:p>
          <a:endParaRPr lang="uk-UA"/>
        </a:p>
      </dgm:t>
    </dgm:pt>
    <dgm:pt modelId="{44722FEE-324F-45FD-BA4D-2FBE46E9F65C}" type="pres">
      <dgm:prSet presAssocID="{89DFBE08-8677-4E5A-94C0-46A254B2BC20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34E3DB-09D3-42C7-91A9-2947B452FFD0}" type="pres">
      <dgm:prSet presAssocID="{89DFBE08-8677-4E5A-94C0-46A254B2BC20}" presName="arrow" presStyleLbl="bgShp" presStyleIdx="0" presStyleCnt="1" custScaleX="117647" custLinFactNeighborX="-8777" custLinFactNeighborY="5704"/>
      <dgm:spPr/>
    </dgm:pt>
    <dgm:pt modelId="{A25FABF5-0CA1-42CD-8410-440785AED3EE}" type="pres">
      <dgm:prSet presAssocID="{89DFBE08-8677-4E5A-94C0-46A254B2BC20}" presName="linearProcess" presStyleCnt="0"/>
      <dgm:spPr/>
    </dgm:pt>
    <dgm:pt modelId="{1F49A8AC-BD2B-413E-9F90-80458E039855}" type="pres">
      <dgm:prSet presAssocID="{1EA9F56C-1296-484B-8DA2-90F7AA35E9C5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F904537-F599-45DB-87F3-5B383209D33F}" type="pres">
      <dgm:prSet presAssocID="{D5BA1CB9-0140-4E91-A18F-61228A014A8A}" presName="sibTrans" presStyleCnt="0"/>
      <dgm:spPr/>
    </dgm:pt>
    <dgm:pt modelId="{82750C1E-A726-48E8-B33F-3628C3D11B15}" type="pres">
      <dgm:prSet presAssocID="{D925A451-EB44-427B-A605-042B9478B9F5}" presName="textNode" presStyleLbl="node1" presStyleIdx="1" presStyleCnt="4" custLinFactNeighborX="8126" custLinFactNeighborY="-12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EC943A-7929-4EA0-809A-9DD120C4EEFD}" type="pres">
      <dgm:prSet presAssocID="{13A7DC30-99C3-4A12-9C7F-52DA15F2ABFE}" presName="sibTrans" presStyleCnt="0"/>
      <dgm:spPr/>
    </dgm:pt>
    <dgm:pt modelId="{6775A197-C4BC-4642-A95B-3E4AF2274305}" type="pres">
      <dgm:prSet presAssocID="{0EE391B8-B7BC-49B2-8BB8-42E026EE8503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B3E8887-6698-440E-982A-FB413B14BDA3}" type="pres">
      <dgm:prSet presAssocID="{27A77676-13D5-440E-93C4-B337692684A9}" presName="sibTrans" presStyleCnt="0"/>
      <dgm:spPr/>
    </dgm:pt>
    <dgm:pt modelId="{9E8F8EF6-CBFC-4E64-8DD1-A12D1A9033EA}" type="pres">
      <dgm:prSet presAssocID="{1EE1B46B-0D7C-4E38-A495-49E20C1F0DC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C9C1FFE-EE6E-4D8B-A3E9-366EF438766B}" srcId="{89DFBE08-8677-4E5A-94C0-46A254B2BC20}" destId="{D925A451-EB44-427B-A605-042B9478B9F5}" srcOrd="1" destOrd="0" parTransId="{A2B7DD95-9AC6-46BE-B593-973BE6F7E7E5}" sibTransId="{13A7DC30-99C3-4A12-9C7F-52DA15F2ABFE}"/>
    <dgm:cxn modelId="{D69FD2A9-85AC-4DF6-9396-F665038942B2}" srcId="{89DFBE08-8677-4E5A-94C0-46A254B2BC20}" destId="{1EA9F56C-1296-484B-8DA2-90F7AA35E9C5}" srcOrd="0" destOrd="0" parTransId="{4142AE71-3F50-498B-9176-870ABD5F992C}" sibTransId="{D5BA1CB9-0140-4E91-A18F-61228A014A8A}"/>
    <dgm:cxn modelId="{6A936AE5-A162-4F4C-BD17-D0D45D26067D}" type="presOf" srcId="{D925A451-EB44-427B-A605-042B9478B9F5}" destId="{82750C1E-A726-48E8-B33F-3628C3D11B15}" srcOrd="0" destOrd="0" presId="urn:microsoft.com/office/officeart/2005/8/layout/hProcess9"/>
    <dgm:cxn modelId="{70385EBB-6D60-4159-84BC-A16FED725864}" srcId="{89DFBE08-8677-4E5A-94C0-46A254B2BC20}" destId="{1EE1B46B-0D7C-4E38-A495-49E20C1F0DC3}" srcOrd="3" destOrd="0" parTransId="{F7576107-8848-4846-8872-64F7CECD14C6}" sibTransId="{AB79B18F-C16C-436B-8D03-4AB80DB0133F}"/>
    <dgm:cxn modelId="{2CB842CA-AB72-4B93-93EB-60DFE1A7AE55}" type="presOf" srcId="{89DFBE08-8677-4E5A-94C0-46A254B2BC20}" destId="{44722FEE-324F-45FD-BA4D-2FBE46E9F65C}" srcOrd="0" destOrd="0" presId="urn:microsoft.com/office/officeart/2005/8/layout/hProcess9"/>
    <dgm:cxn modelId="{9C097E46-A8A6-4E09-BEEC-081E3747B308}" type="presOf" srcId="{0EE391B8-B7BC-49B2-8BB8-42E026EE8503}" destId="{6775A197-C4BC-4642-A95B-3E4AF2274305}" srcOrd="0" destOrd="0" presId="urn:microsoft.com/office/officeart/2005/8/layout/hProcess9"/>
    <dgm:cxn modelId="{780D495F-8713-4BD0-8BEE-A57D8738CB14}" type="presOf" srcId="{1EE1B46B-0D7C-4E38-A495-49E20C1F0DC3}" destId="{9E8F8EF6-CBFC-4E64-8DD1-A12D1A9033EA}" srcOrd="0" destOrd="0" presId="urn:microsoft.com/office/officeart/2005/8/layout/hProcess9"/>
    <dgm:cxn modelId="{4376168A-C9D9-462B-8BC3-6E08DB1DEFD3}" srcId="{89DFBE08-8677-4E5A-94C0-46A254B2BC20}" destId="{0EE391B8-B7BC-49B2-8BB8-42E026EE8503}" srcOrd="2" destOrd="0" parTransId="{C8DF36C4-B1EC-48F7-A3B9-0B1132A1ED8F}" sibTransId="{27A77676-13D5-440E-93C4-B337692684A9}"/>
    <dgm:cxn modelId="{37D90354-31EA-47E6-848E-6CCB257D8D8C}" type="presOf" srcId="{1EA9F56C-1296-484B-8DA2-90F7AA35E9C5}" destId="{1F49A8AC-BD2B-413E-9F90-80458E039855}" srcOrd="0" destOrd="0" presId="urn:microsoft.com/office/officeart/2005/8/layout/hProcess9"/>
    <dgm:cxn modelId="{5E9DD2E9-1F56-4367-A6EF-B479DADD4F5C}" type="presParOf" srcId="{44722FEE-324F-45FD-BA4D-2FBE46E9F65C}" destId="{6634E3DB-09D3-42C7-91A9-2947B452FFD0}" srcOrd="0" destOrd="0" presId="urn:microsoft.com/office/officeart/2005/8/layout/hProcess9"/>
    <dgm:cxn modelId="{13629A06-E3EB-4FE7-B785-BA48BFC50E7F}" type="presParOf" srcId="{44722FEE-324F-45FD-BA4D-2FBE46E9F65C}" destId="{A25FABF5-0CA1-42CD-8410-440785AED3EE}" srcOrd="1" destOrd="0" presId="urn:microsoft.com/office/officeart/2005/8/layout/hProcess9"/>
    <dgm:cxn modelId="{08AADFB5-683D-4C80-87A5-E0B8238D9AAC}" type="presParOf" srcId="{A25FABF5-0CA1-42CD-8410-440785AED3EE}" destId="{1F49A8AC-BD2B-413E-9F90-80458E039855}" srcOrd="0" destOrd="0" presId="urn:microsoft.com/office/officeart/2005/8/layout/hProcess9"/>
    <dgm:cxn modelId="{10335DE8-098F-489D-8956-26C7BED62CAA}" type="presParOf" srcId="{A25FABF5-0CA1-42CD-8410-440785AED3EE}" destId="{BF904537-F599-45DB-87F3-5B383209D33F}" srcOrd="1" destOrd="0" presId="urn:microsoft.com/office/officeart/2005/8/layout/hProcess9"/>
    <dgm:cxn modelId="{1B0A6C66-2BD3-4CE5-A352-4CAE8CA29292}" type="presParOf" srcId="{A25FABF5-0CA1-42CD-8410-440785AED3EE}" destId="{82750C1E-A726-48E8-B33F-3628C3D11B15}" srcOrd="2" destOrd="0" presId="urn:microsoft.com/office/officeart/2005/8/layout/hProcess9"/>
    <dgm:cxn modelId="{A80CC0E1-44DF-4099-852E-452F2FEDC8AE}" type="presParOf" srcId="{A25FABF5-0CA1-42CD-8410-440785AED3EE}" destId="{95EC943A-7929-4EA0-809A-9DD120C4EEFD}" srcOrd="3" destOrd="0" presId="urn:microsoft.com/office/officeart/2005/8/layout/hProcess9"/>
    <dgm:cxn modelId="{79842B10-A87F-44B1-8D13-55E1896832B9}" type="presParOf" srcId="{A25FABF5-0CA1-42CD-8410-440785AED3EE}" destId="{6775A197-C4BC-4642-A95B-3E4AF2274305}" srcOrd="4" destOrd="0" presId="urn:microsoft.com/office/officeart/2005/8/layout/hProcess9"/>
    <dgm:cxn modelId="{47C63BEA-CC7B-4239-8739-F1BB9AAAEAA8}" type="presParOf" srcId="{A25FABF5-0CA1-42CD-8410-440785AED3EE}" destId="{7B3E8887-6698-440E-982A-FB413B14BDA3}" srcOrd="5" destOrd="0" presId="urn:microsoft.com/office/officeart/2005/8/layout/hProcess9"/>
    <dgm:cxn modelId="{E52062C9-54A2-48C9-B5B5-D7B21CDE1A2A}" type="presParOf" srcId="{A25FABF5-0CA1-42CD-8410-440785AED3EE}" destId="{9E8F8EF6-CBFC-4E64-8DD1-A12D1A9033E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73B1A1-F162-4517-A5CD-98873005C7F2}">
      <dsp:nvSpPr>
        <dsp:cNvPr id="0" name=""/>
        <dsp:cNvSpPr/>
      </dsp:nvSpPr>
      <dsp:spPr>
        <a:xfrm>
          <a:off x="2397797" y="6131"/>
          <a:ext cx="3364525" cy="336452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8BBFBF8-625D-4C0D-9639-1D28C97EF991}">
      <dsp:nvSpPr>
        <dsp:cNvPr id="0" name=""/>
        <dsp:cNvSpPr/>
      </dsp:nvSpPr>
      <dsp:spPr>
        <a:xfrm>
          <a:off x="2556955" y="147441"/>
          <a:ext cx="605614" cy="605614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627571"/>
                <a:satOff val="-8336"/>
                <a:lumOff val="131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-627571"/>
                <a:satOff val="-8336"/>
                <a:lumOff val="131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-627571"/>
                <a:satOff val="-8336"/>
                <a:lumOff val="13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F16EF8B-5437-45CF-8F57-E2BCE68C7258}">
      <dsp:nvSpPr>
        <dsp:cNvPr id="0" name=""/>
        <dsp:cNvSpPr/>
      </dsp:nvSpPr>
      <dsp:spPr>
        <a:xfrm>
          <a:off x="2859763" y="147441"/>
          <a:ext cx="3239382" cy="605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latin typeface="Times New Roman" pitchFamily="18" charset="0"/>
              <a:cs typeface="Times New Roman" pitchFamily="18" charset="0"/>
            </a:rPr>
            <a:t>Мета</a:t>
          </a:r>
          <a:endParaRPr lang="uk-UA" sz="3200" kern="1200" dirty="0"/>
        </a:p>
      </dsp:txBody>
      <dsp:txXfrm>
        <a:off x="2859763" y="147441"/>
        <a:ext cx="3239382" cy="605614"/>
      </dsp:txXfrm>
    </dsp:sp>
    <dsp:sp modelId="{DDB06A7E-574C-4DD7-8D18-1DD1D34D4E71}">
      <dsp:nvSpPr>
        <dsp:cNvPr id="0" name=""/>
        <dsp:cNvSpPr/>
      </dsp:nvSpPr>
      <dsp:spPr>
        <a:xfrm>
          <a:off x="2664290" y="659977"/>
          <a:ext cx="3011679" cy="2279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покращити доступність </a:t>
          </a:r>
          <a:br>
            <a:rPr lang="uk-UA" sz="16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та якість послуг, збільшити обсяг послуг, що надаються вразливим верствам населення, розширити можливості органів місцевого самоврядування провадити діяльність у соціальній сфері та забезпечувати зростання стандартів якості життя населення. </a:t>
          </a:r>
          <a:endParaRPr lang="uk-UA" sz="1600" kern="1200" dirty="0"/>
        </a:p>
      </dsp:txBody>
      <dsp:txXfrm>
        <a:off x="2664290" y="659977"/>
        <a:ext cx="3011679" cy="2279961"/>
      </dsp:txXfrm>
    </dsp:sp>
    <dsp:sp modelId="{656E3093-C057-499C-B892-37E45040DDA7}">
      <dsp:nvSpPr>
        <dsp:cNvPr id="0" name=""/>
        <dsp:cNvSpPr/>
      </dsp:nvSpPr>
      <dsp:spPr>
        <a:xfrm>
          <a:off x="2521957" y="3036324"/>
          <a:ext cx="3405404" cy="321732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1255141"/>
                <a:satOff val="-16671"/>
                <a:lumOff val="262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-1255141"/>
                <a:satOff val="-16671"/>
                <a:lumOff val="262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-1255141"/>
                <a:satOff val="-16671"/>
                <a:lumOff val="26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33A12A6-7D7B-4A18-819E-319D8AE76886}">
      <dsp:nvSpPr>
        <dsp:cNvPr id="0" name=""/>
        <dsp:cNvSpPr/>
      </dsp:nvSpPr>
      <dsp:spPr>
        <a:xfrm>
          <a:off x="2567175" y="3108948"/>
          <a:ext cx="605614" cy="605614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1882712"/>
                <a:satOff val="-25007"/>
                <a:lumOff val="393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-1882712"/>
                <a:satOff val="-25007"/>
                <a:lumOff val="393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-1882712"/>
                <a:satOff val="-25007"/>
                <a:lumOff val="3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0C24AAB-824A-490B-A626-6941355A5FC6}">
      <dsp:nvSpPr>
        <dsp:cNvPr id="0" name=""/>
        <dsp:cNvSpPr/>
      </dsp:nvSpPr>
      <dsp:spPr>
        <a:xfrm>
          <a:off x="2869982" y="3108948"/>
          <a:ext cx="3239382" cy="605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latin typeface="Times New Roman" pitchFamily="18" charset="0"/>
              <a:cs typeface="Times New Roman" pitchFamily="18" charset="0"/>
            </a:rPr>
            <a:t>Завдання</a:t>
          </a:r>
          <a:endParaRPr lang="uk-UA" sz="2800" kern="1200" dirty="0"/>
        </a:p>
      </dsp:txBody>
      <dsp:txXfrm>
        <a:off x="2869982" y="3108948"/>
        <a:ext cx="3239382" cy="605614"/>
      </dsp:txXfrm>
    </dsp:sp>
    <dsp:sp modelId="{4C8C4526-0E00-49EB-83A9-F9A3E8F11F67}">
      <dsp:nvSpPr>
        <dsp:cNvPr id="0" name=""/>
        <dsp:cNvSpPr/>
      </dsp:nvSpPr>
      <dsp:spPr>
        <a:xfrm>
          <a:off x="2664286" y="3684375"/>
          <a:ext cx="3069179" cy="2278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забезпечити </a:t>
          </a:r>
          <a:br>
            <a:rPr lang="uk-UA" sz="16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оптимізацію розподілу</a:t>
          </a:r>
          <a:br>
            <a:rPr lang="uk-UA" sz="16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 повноважень між органами місцевого самоврядування та органами виконавчої влади, їх ефективну взаємодію, покращення адміністрування соціальних послуг та ефективності використання коштів бюджетів усіх</a:t>
          </a:r>
          <a:br>
            <a:rPr lang="uk-UA" sz="16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 рівнів.</a:t>
          </a:r>
          <a:endParaRPr lang="uk-UA" sz="1600" kern="1200" dirty="0"/>
        </a:p>
      </dsp:txBody>
      <dsp:txXfrm>
        <a:off x="2664286" y="3684375"/>
        <a:ext cx="3069179" cy="22789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4E3DB-09D3-42C7-91A9-2947B452FFD0}">
      <dsp:nvSpPr>
        <dsp:cNvPr id="0" name=""/>
        <dsp:cNvSpPr/>
      </dsp:nvSpPr>
      <dsp:spPr>
        <a:xfrm>
          <a:off x="0" y="0"/>
          <a:ext cx="8496939" cy="456805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F49A8AC-BD2B-413E-9F90-80458E039855}">
      <dsp:nvSpPr>
        <dsp:cNvPr id="0" name=""/>
        <dsp:cNvSpPr/>
      </dsp:nvSpPr>
      <dsp:spPr>
        <a:xfrm>
          <a:off x="4252" y="1370416"/>
          <a:ext cx="2045406" cy="182722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Щорічне визначення потреб населення адміністративно-територіальної одиниці у соціальних послугах.</a:t>
          </a:r>
          <a:endParaRPr lang="uk-UA" sz="1400" b="1" kern="1200" dirty="0"/>
        </a:p>
      </dsp:txBody>
      <dsp:txXfrm>
        <a:off x="93450" y="1459614"/>
        <a:ext cx="1867010" cy="1648826"/>
      </dsp:txXfrm>
    </dsp:sp>
    <dsp:sp modelId="{82750C1E-A726-48E8-B33F-3628C3D11B15}">
      <dsp:nvSpPr>
        <dsp:cNvPr id="0" name=""/>
        <dsp:cNvSpPr/>
      </dsp:nvSpPr>
      <dsp:spPr>
        <a:xfrm>
          <a:off x="2160240" y="1368151"/>
          <a:ext cx="2045406" cy="1827222"/>
        </a:xfrm>
        <a:prstGeom prst="roundRect">
          <a:avLst/>
        </a:prstGeom>
        <a:gradFill rotWithShape="0">
          <a:gsLst>
            <a:gs pos="0">
              <a:schemeClr val="accent2">
                <a:hueOff val="-3319393"/>
                <a:satOff val="17759"/>
                <a:lumOff val="131"/>
                <a:alphaOff val="0"/>
                <a:tint val="50000"/>
                <a:satMod val="300000"/>
              </a:schemeClr>
            </a:gs>
            <a:gs pos="35000">
              <a:schemeClr val="accent2">
                <a:hueOff val="-3319393"/>
                <a:satOff val="17759"/>
                <a:lumOff val="131"/>
                <a:alphaOff val="0"/>
                <a:tint val="37000"/>
                <a:satMod val="300000"/>
              </a:schemeClr>
            </a:gs>
            <a:gs pos="100000">
              <a:schemeClr val="accent2">
                <a:hueOff val="-3319393"/>
                <a:satOff val="17759"/>
                <a:lumOff val="13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Затвердження переліку пріоритетних послуг. Планування необхідних видатків в місцевих бюджетах.</a:t>
          </a:r>
          <a:endParaRPr lang="uk-UA" sz="1400" b="1" kern="1200" dirty="0"/>
        </a:p>
      </dsp:txBody>
      <dsp:txXfrm>
        <a:off x="2249438" y="1457349"/>
        <a:ext cx="1867010" cy="1648826"/>
      </dsp:txXfrm>
    </dsp:sp>
    <dsp:sp modelId="{6775A197-C4BC-4642-A95B-3E4AF2274305}">
      <dsp:nvSpPr>
        <dsp:cNvPr id="0" name=""/>
        <dsp:cNvSpPr/>
      </dsp:nvSpPr>
      <dsp:spPr>
        <a:xfrm>
          <a:off x="4299607" y="1370416"/>
          <a:ext cx="2045406" cy="1827222"/>
        </a:xfrm>
        <a:prstGeom prst="roundRect">
          <a:avLst/>
        </a:prstGeom>
        <a:gradFill rotWithShape="0">
          <a:gsLst>
            <a:gs pos="0">
              <a:schemeClr val="accent2">
                <a:hueOff val="-6638787"/>
                <a:satOff val="35519"/>
                <a:lumOff val="261"/>
                <a:alphaOff val="0"/>
                <a:tint val="50000"/>
                <a:satMod val="300000"/>
              </a:schemeClr>
            </a:gs>
            <a:gs pos="35000">
              <a:schemeClr val="accent2">
                <a:hueOff val="-6638787"/>
                <a:satOff val="35519"/>
                <a:lumOff val="261"/>
                <a:alphaOff val="0"/>
                <a:tint val="37000"/>
                <a:satMod val="300000"/>
              </a:schemeClr>
            </a:gs>
            <a:gs pos="100000">
              <a:schemeClr val="accent2">
                <a:hueOff val="-6638787"/>
                <a:satOff val="35519"/>
                <a:lumOff val="26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Забезпечення надання послуг через мережу комунальних та недержавних суб’єктів (проведення соціального  замовлення).</a:t>
          </a:r>
          <a:endParaRPr lang="uk-UA" sz="1400" b="1" kern="1200" dirty="0"/>
        </a:p>
      </dsp:txBody>
      <dsp:txXfrm>
        <a:off x="4388805" y="1459614"/>
        <a:ext cx="1867010" cy="1648826"/>
      </dsp:txXfrm>
    </dsp:sp>
    <dsp:sp modelId="{9E8F8EF6-CBFC-4E64-8DD1-A12D1A9033EA}">
      <dsp:nvSpPr>
        <dsp:cNvPr id="0" name=""/>
        <dsp:cNvSpPr/>
      </dsp:nvSpPr>
      <dsp:spPr>
        <a:xfrm>
          <a:off x="6447284" y="1370416"/>
          <a:ext cx="2045406" cy="1827222"/>
        </a:xfrm>
        <a:prstGeom prst="roundRect">
          <a:avLst/>
        </a:prstGeom>
        <a:gradFill rotWithShape="0">
          <a:gsLst>
            <a:gs pos="0">
              <a:schemeClr val="accent2">
                <a:hueOff val="-9958180"/>
                <a:satOff val="53278"/>
                <a:lumOff val="392"/>
                <a:alphaOff val="0"/>
                <a:tint val="50000"/>
                <a:satMod val="300000"/>
              </a:schemeClr>
            </a:gs>
            <a:gs pos="35000">
              <a:schemeClr val="accent2">
                <a:hueOff val="-9958180"/>
                <a:satOff val="53278"/>
                <a:lumOff val="392"/>
                <a:alphaOff val="0"/>
                <a:tint val="37000"/>
                <a:satMod val="300000"/>
              </a:schemeClr>
            </a:gs>
            <a:gs pos="100000">
              <a:schemeClr val="accent2">
                <a:hueOff val="-9958180"/>
                <a:satOff val="53278"/>
                <a:lumOff val="39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Моніторинг, контроль та оцінка соціальних послуг.</a:t>
          </a:r>
          <a:endParaRPr lang="uk-UA" sz="1400" b="1" kern="1200" dirty="0"/>
        </a:p>
      </dsp:txBody>
      <dsp:txXfrm>
        <a:off x="6536482" y="1459614"/>
        <a:ext cx="1867010" cy="1648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="" xmlns:a16="http://schemas.microsoft.com/office/drawing/2014/main" id="{65FFF73A-E761-4E1F-AA8A-9D2453E382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346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9395" name="Rectangle 3">
            <a:extLst>
              <a:ext uri="{FF2B5EF4-FFF2-40B4-BE49-F238E27FC236}">
                <a16:creationId xmlns="" xmlns:a16="http://schemas.microsoft.com/office/drawing/2014/main" id="{9E9631E4-7987-4916-9E3D-FF964F5FDAD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6345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12F94EB-8578-425E-A28D-712E0DCC9B8D}" type="datetimeFigureOut">
              <a:rPr lang="ru-RU" altLang="uk-UA"/>
              <a:pPr>
                <a:defRPr/>
              </a:pPr>
              <a:t>26.01.2022</a:t>
            </a:fld>
            <a:endParaRPr lang="ru-RU" altLang="uk-UA" dirty="0"/>
          </a:p>
        </p:txBody>
      </p:sp>
      <p:sp>
        <p:nvSpPr>
          <p:cNvPr id="2052" name="Rectangle 4">
            <a:extLst>
              <a:ext uri="{FF2B5EF4-FFF2-40B4-BE49-F238E27FC236}">
                <a16:creationId xmlns="" xmlns:a16="http://schemas.microsoft.com/office/drawing/2014/main" id="{8E9F3355-77DE-4C43-A9E2-ED159759952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>
            <a:extLst>
              <a:ext uri="{FF2B5EF4-FFF2-40B4-BE49-F238E27FC236}">
                <a16:creationId xmlns="" xmlns:a16="http://schemas.microsoft.com/office/drawing/2014/main" id="{A0C3814F-77A6-4AD8-9AB9-4F79CA39562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7" y="4714440"/>
            <a:ext cx="5437822" cy="4467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текста</a:t>
            </a:r>
          </a:p>
          <a:p>
            <a:pPr lvl="1"/>
            <a:r>
              <a:rPr lang="ru-RU" altLang="uk-UA"/>
              <a:t>Второй уровень</a:t>
            </a:r>
          </a:p>
          <a:p>
            <a:pPr lvl="2"/>
            <a:r>
              <a:rPr lang="ru-RU" altLang="uk-UA"/>
              <a:t>Третий уровень</a:t>
            </a:r>
          </a:p>
          <a:p>
            <a:pPr lvl="3"/>
            <a:r>
              <a:rPr lang="ru-RU" altLang="uk-UA"/>
              <a:t>Четвертый уровень</a:t>
            </a:r>
          </a:p>
          <a:p>
            <a:pPr lvl="4"/>
            <a:r>
              <a:rPr lang="ru-RU" altLang="uk-UA"/>
              <a:t>Пятый уровень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="" xmlns:a16="http://schemas.microsoft.com/office/drawing/2014/main" id="{4AA5E273-AA11-40D1-B275-6BD7F9F0036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879"/>
            <a:ext cx="2946346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9399" name="Rectangle 7">
            <a:extLst>
              <a:ext uri="{FF2B5EF4-FFF2-40B4-BE49-F238E27FC236}">
                <a16:creationId xmlns="" xmlns:a16="http://schemas.microsoft.com/office/drawing/2014/main" id="{AF9A87A6-96DE-40E6-8031-AEE0C3440A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28879"/>
            <a:ext cx="2946345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73381F8-9C6E-44D0-9A3F-AF9E8C4F5185}" type="slidenum">
              <a:rPr lang="ru-RU" altLang="uk-UA"/>
              <a:pPr>
                <a:defRPr/>
              </a:pPr>
              <a:t>‹#›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451827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Arial" charset="0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Arial" charset="0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Arial" charset="0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Arial" charset="0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Arial" charset="0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3381F8-9C6E-44D0-9A3F-AF9E8C4F5185}" type="slidenum">
              <a:rPr lang="ru-RU" altLang="uk-UA" smtClean="0"/>
              <a:pPr>
                <a:defRPr/>
              </a:pPr>
              <a:t>7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365989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3381F8-9C6E-44D0-9A3F-AF9E8C4F5185}" type="slidenum">
              <a:rPr lang="ru-RU" altLang="uk-UA" smtClean="0"/>
              <a:pPr>
                <a:defRPr/>
              </a:pPr>
              <a:t>10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3352554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914155-CB0F-4433-9E8D-3804F1C286E1}" type="datetimeFigureOut">
              <a:rPr lang="ru-RU" altLang="uk-UA" smtClean="0"/>
              <a:pPr>
                <a:defRPr/>
              </a:pPr>
              <a:t>26.01.2022</a:t>
            </a:fld>
            <a:endParaRPr lang="ru-RU" alt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FFAA4-1A06-4C7A-9E51-2E78B569D7B5}" type="slidenum">
              <a:rPr lang="ru-RU" altLang="uk-UA" smtClean="0"/>
              <a:pPr>
                <a:defRPr/>
              </a:pPr>
              <a:t>‹#›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6328038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448539-E6AD-41AA-ADCB-EC4EF095425A}" type="datetimeFigureOut">
              <a:rPr lang="ru-RU" altLang="uk-UA" smtClean="0"/>
              <a:pPr>
                <a:defRPr/>
              </a:pPr>
              <a:t>26.01.2022</a:t>
            </a:fld>
            <a:endParaRPr lang="ru-RU" alt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61396B-3FD6-4537-9466-4BED484254CD}" type="slidenum">
              <a:rPr lang="ru-RU" altLang="uk-UA" smtClean="0"/>
              <a:pPr>
                <a:defRPr/>
              </a:pPr>
              <a:t>‹#›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28178183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8FEAF2-DC87-4D5C-9BF7-173ABA56096D}" type="datetimeFigureOut">
              <a:rPr lang="ru-RU" altLang="uk-UA" smtClean="0"/>
              <a:pPr>
                <a:defRPr/>
              </a:pPr>
              <a:t>26.01.2022</a:t>
            </a:fld>
            <a:endParaRPr lang="ru-RU" alt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93F9A-0E38-49FD-9EEC-41A4FA52F73D}" type="slidenum">
              <a:rPr lang="ru-RU" altLang="uk-UA" smtClean="0"/>
              <a:pPr>
                <a:defRPr/>
              </a:pPr>
              <a:t>‹#›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169502100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DF857-8A90-462C-B25B-85AE85A141E6}" type="datetimeFigureOut">
              <a:rPr lang="ru-RU" altLang="uk-UA" smtClean="0"/>
              <a:pPr>
                <a:defRPr/>
              </a:pPr>
              <a:t>26.01.2022</a:t>
            </a:fld>
            <a:endParaRPr lang="ru-RU" alt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E8A9B-21E9-43B0-9F77-2EDDBBF01329}" type="slidenum">
              <a:rPr lang="ru-RU" altLang="uk-UA" smtClean="0"/>
              <a:pPr>
                <a:defRPr/>
              </a:pPr>
              <a:t>‹#›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362498359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2B07F-28D7-48AC-89E4-77B6AFBBD140}" type="datetimeFigureOut">
              <a:rPr lang="ru-RU" altLang="uk-UA" smtClean="0"/>
              <a:pPr>
                <a:defRPr/>
              </a:pPr>
              <a:t>26.01.2022</a:t>
            </a:fld>
            <a:endParaRPr lang="ru-RU" alt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D345A-F203-4B28-92F4-B08666413AAF}" type="slidenum">
              <a:rPr lang="ru-RU" altLang="uk-UA" smtClean="0"/>
              <a:pPr>
                <a:defRPr/>
              </a:pPr>
              <a:t>‹#›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332270083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6B6836-622C-451C-AACF-E2577DB4676A}" type="datetimeFigureOut">
              <a:rPr lang="ru-RU" altLang="uk-UA" smtClean="0"/>
              <a:pPr>
                <a:defRPr/>
              </a:pPr>
              <a:t>26.01.2022</a:t>
            </a:fld>
            <a:endParaRPr lang="ru-RU" altLang="uk-UA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C2BA6-A923-4892-9F86-7C1B8502EE4A}" type="slidenum">
              <a:rPr lang="ru-RU" altLang="uk-UA" smtClean="0"/>
              <a:pPr>
                <a:defRPr/>
              </a:pPr>
              <a:t>‹#›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337717103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136B75-E188-46D7-848E-A52B785CE19B}" type="datetimeFigureOut">
              <a:rPr lang="ru-RU" altLang="uk-UA" smtClean="0"/>
              <a:pPr>
                <a:defRPr/>
              </a:pPr>
              <a:t>26.01.2022</a:t>
            </a:fld>
            <a:endParaRPr lang="ru-RU" alt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F5FD25-0403-4FA7-9417-84A9BF89CC1A}" type="slidenum">
              <a:rPr lang="ru-RU" altLang="uk-UA" smtClean="0"/>
              <a:pPr>
                <a:defRPr/>
              </a:pPr>
              <a:t>‹#›</a:t>
            </a:fld>
            <a:endParaRPr lang="ru-RU" altLang="uk-UA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27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F91A7A-30BA-4FC9-B195-8404A2D3087B}" type="datetimeFigureOut">
              <a:rPr lang="ru-RU" altLang="uk-UA" smtClean="0"/>
              <a:pPr>
                <a:defRPr/>
              </a:pPr>
              <a:t>26.01.2022</a:t>
            </a:fld>
            <a:endParaRPr lang="ru-RU" alt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46624-837C-47DE-BF1E-9B90313E0B31}" type="slidenum">
              <a:rPr lang="ru-RU" altLang="uk-UA" smtClean="0"/>
              <a:pPr>
                <a:defRPr/>
              </a:pPr>
              <a:t>‹#›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10667442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FF61BC-24DA-4069-AB12-159307EE50EA}" type="datetimeFigureOut">
              <a:rPr lang="ru-RU" altLang="uk-UA" smtClean="0"/>
              <a:pPr>
                <a:defRPr/>
              </a:pPr>
              <a:t>26.01.2022</a:t>
            </a:fld>
            <a:endParaRPr lang="ru-RU" alt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6885E-6535-4701-8E24-3F3329265BA2}" type="slidenum">
              <a:rPr lang="ru-RU" altLang="uk-UA" smtClean="0"/>
              <a:pPr>
                <a:defRPr/>
              </a:pPr>
              <a:t>‹#›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195568402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549489-4308-438F-93BD-8915F778550E}" type="datetimeFigureOut">
              <a:rPr lang="ru-RU" altLang="uk-UA" smtClean="0"/>
              <a:pPr>
                <a:defRPr/>
              </a:pPr>
              <a:t>26.01.2022</a:t>
            </a:fld>
            <a:endParaRPr lang="ru-RU" altLang="uk-U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28B24-0CAC-4EF3-AE6F-C65F3606C9D5}" type="slidenum">
              <a:rPr lang="ru-RU" altLang="uk-UA" smtClean="0"/>
              <a:pPr>
                <a:defRPr/>
              </a:pPr>
              <a:t>‹#›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310298005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EE3E6B6F-0B06-4320-9459-7D86C8A7E5C6}" type="datetimeFigureOut">
              <a:rPr lang="ru-RU" altLang="uk-UA" smtClean="0"/>
              <a:pPr>
                <a:defRPr/>
              </a:pPr>
              <a:t>26.01.2022</a:t>
            </a:fld>
            <a:endParaRPr lang="ru-RU" altLang="uk-UA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BEF2C-72D1-48E4-A1EE-6D92EB59B97F}" type="slidenum">
              <a:rPr lang="ru-RU" altLang="uk-UA" smtClean="0"/>
              <a:pPr>
                <a:defRPr/>
              </a:pPr>
              <a:t>‹#›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193519902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fld id="{74136B75-E188-46D7-848E-A52B785CE19B}" type="datetimeFigureOut">
              <a:rPr lang="ru-RU" altLang="uk-UA" smtClean="0"/>
              <a:pPr>
                <a:defRPr/>
              </a:pPr>
              <a:t>26.01.2022</a:t>
            </a:fld>
            <a:endParaRPr lang="ru-RU" alt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7F5FD25-0403-4FA7-9417-84A9BF89CC1A}" type="slidenum">
              <a:rPr lang="ru-RU" altLang="uk-UA" smtClean="0"/>
              <a:pPr>
                <a:defRPr/>
              </a:pPr>
              <a:t>‹#›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427230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ransition>
    <p:fade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272808" cy="148478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правові аспекти процедури адміністрування соціальних послуг</a:t>
            </a:r>
            <a:endParaRPr lang="uk-UA" b="1" dirty="0"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052" name="Picture 4" descr="Спеціальність &amp;quot;Публічне управління та адміністрування&amp;quot; (факультет  менеджменту) - Уманський НУ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11" y="1628800"/>
            <a:ext cx="7632848" cy="5338223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a16="http://schemas.microsoft.com/office/drawing/2014/main" xmlns:lc="http://schemas.openxmlformats.org/drawingml/2006/lockedCanvas" id="{FE6B1CDF-1977-CF4A-ACAB-FCCD44D790F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347864" y="2060848"/>
            <a:ext cx="3154794" cy="842645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80783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706" y="476672"/>
            <a:ext cx="8462581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Кримінальному кодексі України містяться статті:</a:t>
            </a:r>
          </a:p>
          <a:p>
            <a:r>
              <a:rPr lang="uk-U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- 135 «Залишення в небезпеці» та </a:t>
            </a:r>
          </a:p>
          <a:p>
            <a:r>
              <a:rPr lang="uk-U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- 136 «Ненадання допомоги особі, яка перебуває в небезпечному для життя стані», які встановлюють загальний обов’язок надати допомогу кожному, хто такої допомоги потребує внаслідок перебування у небезпечному для життя стані.</a:t>
            </a:r>
          </a:p>
          <a:p>
            <a:endParaRPr lang="uk-UA" sz="1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Стаття 135 ККУ стосується осіб, які згідно своїх правових посадових обов’язків повинні піклуватися про потерпілого і мали можливість надати допомогу (батьки, усиновителі, піклувальники, діти щодо своїх батьків, пожежники, працівники бригад екстреної медичної допомоги, фахівці різноманітних аварійних та аварійно-рятувальних служб, офіцери поліції тощо), а також тих, хто своїми діями поставили потерпілого у небезпечний для життя стан.</a:t>
            </a:r>
          </a:p>
          <a:p>
            <a:r>
              <a:rPr lang="uk-UA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Дія статті 136 розповсюджується загалом на усіх без вийнятку громадян України, іноземних громадян та осіб без громадянства – тобто на усіх осудних осіб, які досягли 16-річного віку. Але, дія положень ст. 136 не поширюється на медичних працівників та будь-яких інших осіб, які за законом, іншим нормативно-правовим актом, цивільно-правовим договором зобов’язані надавати допомогу потерпілому. Для таких осіб застосовуються положення ст. 135 ККУ.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56746"/>
            <a:ext cx="34988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Відповідальність </a:t>
            </a:r>
            <a:endParaRPr lang="uk-UA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a16="http://schemas.microsoft.com/office/drawing/2014/main" xmlns:lc="http://schemas.openxmlformats.org/drawingml/2006/lockedCanvas" id="{FE6B1CDF-1977-CF4A-ACAB-FCCD44D790F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356803" y="6114338"/>
            <a:ext cx="2759258" cy="74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89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632024810"/>
              </p:ext>
            </p:extLst>
          </p:nvPr>
        </p:nvGraphicFramePr>
        <p:xfrm>
          <a:off x="-1404664" y="176736"/>
          <a:ext cx="8496944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932040" y="2060847"/>
            <a:ext cx="38884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Адміністрування соціальних послуг – це створений державою механізм державного управління системою надання соціальних послуг</a:t>
            </a: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a16="http://schemas.microsoft.com/office/drawing/2014/main" xmlns:lc="http://schemas.openxmlformats.org/drawingml/2006/lockedCanvas" id="{FE6B1CDF-1977-CF4A-ACAB-FCCD44D790F7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5989206" y="6019507"/>
            <a:ext cx="3154794" cy="84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78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38779" y="328930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8000"/>
                </a:solidFill>
              </a:rPr>
              <a:t>Переваги адміністрування системи надання соціальних послуг</a:t>
            </a:r>
            <a:endParaRPr lang="uk-UA" sz="2800" b="1" dirty="0">
              <a:solidFill>
                <a:srgbClr val="008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277520"/>
            <a:ext cx="845215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запровадження </a:t>
            </a:r>
            <a:r>
              <a:rPr lang="uk-UA" sz="24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превентивного механізму раннього виявлення вразливості та попередження складних життєвих обставин; </a:t>
            </a:r>
            <a:endParaRPr lang="uk-UA" sz="2400" b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деінституалізація </a:t>
            </a:r>
            <a:r>
              <a:rPr lang="uk-UA" sz="24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системи соціальних послуг; </a:t>
            </a:r>
            <a:endParaRPr lang="uk-UA" sz="2400" b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удосконалення адміністрування та управління соціальних послуг; </a:t>
            </a:r>
            <a:endParaRPr lang="uk-UA" sz="2400" b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запровадження державних стандартів соціальних послуг;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створення </a:t>
            </a:r>
            <a:r>
              <a:rPr lang="uk-UA" sz="24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системи моніторингу та оцінки якості соціальних послуг; </a:t>
            </a:r>
            <a:endParaRPr lang="uk-UA" sz="2400" b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диверсифікація </a:t>
            </a:r>
            <a:r>
              <a:rPr lang="uk-UA" sz="24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надавачів соціальних послуг (соціальне замовлення);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перехід </a:t>
            </a:r>
            <a:r>
              <a:rPr lang="uk-UA" sz="24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на фінансування соціальної послуги, а не закладу</a:t>
            </a:r>
          </a:p>
        </p:txBody>
      </p:sp>
      <p:pic>
        <p:nvPicPr>
          <p:cNvPr id="8" name="Picture 4" descr="Logo, company name&#10;&#10;Description automatically generated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a16="http://schemas.microsoft.com/office/drawing/2014/main" xmlns:lc="http://schemas.openxmlformats.org/drawingml/2006/lockedCanvas" id="{FE6B1CDF-1977-CF4A-ACAB-FCCD44D790F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989206" y="6019507"/>
            <a:ext cx="3154794" cy="84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7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98104"/>
            <a:ext cx="84969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5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uk-UA" sz="25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загальному</a:t>
            </a:r>
            <a:r>
              <a:rPr lang="ru-RU" sz="25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розумінні </a:t>
            </a:r>
            <a:r>
              <a:rPr lang="uk-UA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uk-UA" sz="25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це процес планування, організації, мотивації і контролю, необхідного для того, щоб досягнути цілей організації. </a:t>
            </a:r>
          </a:p>
          <a:p>
            <a:pPr algn="just"/>
            <a:endParaRPr lang="uk-UA" sz="25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Соціальне </a:t>
            </a:r>
            <a:r>
              <a:rPr lang="uk-UA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управління </a:t>
            </a:r>
            <a:r>
              <a:rPr lang="uk-UA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один з видів управління, функція якого полягає у забезпеченні реалізації потреб прогресивного розвитку суспільства і його підсистем. </a:t>
            </a:r>
            <a:endParaRPr lang="uk-UA" sz="25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5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Функція соціального </a:t>
            </a:r>
            <a:r>
              <a:rPr lang="uk-UA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uk-UA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особливий вид управлінської діяльності, що забезпечує виконання відповідних соціальних завдань через адекватну організаційну структуру.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11663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4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Ключові поняття:</a:t>
            </a: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a16="http://schemas.microsoft.com/office/drawing/2014/main" xmlns:lc="http://schemas.openxmlformats.org/drawingml/2006/lockedCanvas" id="{FE6B1CDF-1977-CF4A-ACAB-FCCD44D790F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989206" y="6015355"/>
            <a:ext cx="3154794" cy="84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67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D6B943E-0424-4E8E-BED2-51640B9B5C56}"/>
              </a:ext>
            </a:extLst>
          </p:cNvPr>
          <p:cNvSpPr txBox="1"/>
          <p:nvPr/>
        </p:nvSpPr>
        <p:spPr>
          <a:xfrm>
            <a:off x="107504" y="908720"/>
            <a:ext cx="882047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Соціальні послуги </a:t>
            </a:r>
            <a:r>
              <a:rPr lang="uk-U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дії, спрямовані на профілактику складних життєвих обставин, подолання таких обставин або мінімізацію їх негативних наслідків для осіб/сімей, які в них перебувають. </a:t>
            </a:r>
          </a:p>
          <a:p>
            <a:pPr algn="just"/>
            <a:r>
              <a:rPr lang="uk-U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Отримувачі соціальних послуг </a:t>
            </a:r>
            <a:r>
              <a:rPr lang="uk-U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особи/сім’ї, які належать до вразливих груп населення та/або перебувають у складних життєвих обставинах, яким надаються соціальні послуги. </a:t>
            </a:r>
          </a:p>
          <a:p>
            <a:pPr algn="just"/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Вразливі групи населення </a:t>
            </a:r>
            <a:r>
              <a:rPr lang="uk-U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особи/сім’ї, які мають найвищий ризик потрапляння у складні життєві обставини через вплив несприятливих зовнішніх та/або внутрішніх чинників. </a:t>
            </a:r>
          </a:p>
          <a:p>
            <a:pPr algn="just"/>
            <a:r>
              <a:rPr lang="uk-U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Складні життєві обставини (СЖО) </a:t>
            </a:r>
            <a:r>
              <a:rPr lang="uk-U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обставини, що негативно впливають на життя, стан здоров’я та розвиток особи, функціонування сім’ї, які особа/сім’я не може подолати самостійно. </a:t>
            </a:r>
            <a:endParaRPr lang="uk-UA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a16="http://schemas.microsoft.com/office/drawing/2014/main" xmlns:lc="http://schemas.openxmlformats.org/drawingml/2006/lockedCanvas" id="{FE6B1CDF-1977-CF4A-ACAB-FCCD44D790F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989206" y="6015355"/>
            <a:ext cx="3154794" cy="84264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771800" y="0"/>
            <a:ext cx="35357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Ключові поняття:</a:t>
            </a:r>
            <a:endParaRPr lang="uk-UA" sz="32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16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CF2EB70-0C42-4095-88F5-544B74CBF236}"/>
              </a:ext>
            </a:extLst>
          </p:cNvPr>
          <p:cNvSpPr txBox="1"/>
          <p:nvPr/>
        </p:nvSpPr>
        <p:spPr>
          <a:xfrm>
            <a:off x="395536" y="443568"/>
            <a:ext cx="8568952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i="0" u="none" strike="noStrike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Ключові дати створення та розвитку системи соціальних послуг в Україні </a:t>
            </a:r>
          </a:p>
          <a:p>
            <a:pPr algn="ctr"/>
            <a:endParaRPr lang="uk-UA" sz="2400" b="0" i="0" u="none" strike="noStrike" baseline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b="1" i="0" u="none" strike="noStrike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2003 рік – </a:t>
            </a:r>
            <a:r>
              <a:rPr lang="uk-UA" sz="2200" b="1" i="0" u="none" strike="noStrike" baseline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вперше ухвалено Закон «Про соціальні послуги» створення нової галузі та визначення терміну «соціальні послуги» </a:t>
            </a:r>
          </a:p>
          <a:p>
            <a:pPr algn="just"/>
            <a:r>
              <a:rPr lang="uk-UA" sz="2200" b="1" i="0" u="none" strike="noStrike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2007 рік</a:t>
            </a:r>
            <a:r>
              <a:rPr lang="uk-UA" sz="2200" b="1" i="0" u="none" strike="noStrik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uk-UA" sz="2200" b="1" i="0" u="none" strike="noStrike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затверджено Концепцію реформування системи соціальних послуг, що мала на меті підвищення рівня якості соціальних послуг та запровадження механізму управління/ регулювання системою для відповіді на потреби отримувачів послуг. </a:t>
            </a:r>
          </a:p>
          <a:p>
            <a:pPr algn="just"/>
            <a:r>
              <a:rPr lang="uk-UA" sz="2200" b="1" i="0" u="none" strike="noStrike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2012 рік – </a:t>
            </a:r>
            <a:r>
              <a:rPr lang="uk-UA" sz="2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затверджено Стратегії реформування системи соціальних послуг з оновленими завданнями щодо забезпечення доступності, якості та ефективності соціальних послуг, зокрема роздержавлення та створення ринку соціальних послуг. </a:t>
            </a:r>
          </a:p>
          <a:p>
            <a:pPr algn="just"/>
            <a:r>
              <a:rPr lang="uk-UA" sz="2400" b="1" i="0" u="none" strike="noStrike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 рік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затверджено нову редакцію Закону України «Про соціальні послуги».</a:t>
            </a:r>
            <a:endParaRPr lang="uk-UA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Logo, company name&#10;&#10;Description automatically generated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a16="http://schemas.microsoft.com/office/drawing/2014/main" xmlns:lc="http://schemas.openxmlformats.org/drawingml/2006/lockedCanvas" id="{FE6B1CDF-1977-CF4A-ACAB-FCCD44D790F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989206" y="6019507"/>
            <a:ext cx="3154794" cy="84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53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9C927FD-64FD-4D2C-A48D-5FA7104CA3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560" y="116632"/>
            <a:ext cx="8208912" cy="936104"/>
          </a:xfrm>
        </p:spPr>
        <p:txBody>
          <a:bodyPr>
            <a:noAutofit/>
          </a:bodyPr>
          <a:lstStyle/>
          <a:p>
            <a:r>
              <a:rPr lang="uk-UA" sz="25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 УКРАЇНИ «ПРО СОЦІАЛЬНІ ПОСЛУГИ»</a:t>
            </a:r>
          </a:p>
          <a:p>
            <a:r>
              <a:rPr lang="uk-UA" sz="2000" b="1" i="0" u="none" strike="noStrike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000" b="0" i="0" u="none" strike="noStrike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визначає систему надання соціальних послуг </a:t>
            </a:r>
            <a:endParaRPr lang="uk-UA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820" y="1412776"/>
            <a:ext cx="877436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i="0" u="none" strike="noStrike" baseline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200" b="1" i="0" u="none" strike="noStrike" baseline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Чинна редакція </a:t>
            </a:r>
            <a:r>
              <a:rPr lang="uk-UA" sz="2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Закону </a:t>
            </a:r>
            <a:r>
              <a:rPr lang="uk-UA" sz="2200" b="1" i="0" u="none" strike="noStrike" baseline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включає інноваційні засади, зокрема: </a:t>
            </a:r>
          </a:p>
          <a:p>
            <a:endParaRPr lang="uk-UA" sz="2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➢ Визначає систему соціальних послуг, її учасників та етапів; </a:t>
            </a:r>
          </a:p>
          <a:p>
            <a:endParaRPr lang="uk-UA" sz="2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➢ Деталізує повноваження центральних та місцевих органів влади, органів місцевого самоврядування; </a:t>
            </a:r>
          </a:p>
          <a:p>
            <a:endParaRPr lang="uk-UA" sz="2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➢ Встановлює вимоги щодо формування реєстрів надавачів та отримувачів соціальних послуг, класифікатор послуг; </a:t>
            </a:r>
          </a:p>
          <a:p>
            <a:endParaRPr lang="uk-UA" sz="2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➢ Визначає етапи організації, планування та фінансування соціальних послуг.</a:t>
            </a:r>
          </a:p>
          <a:p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a16="http://schemas.microsoft.com/office/drawing/2014/main" xmlns:lc="http://schemas.openxmlformats.org/drawingml/2006/lockedCanvas" id="{FE6B1CDF-1977-CF4A-ACAB-FCCD44D790F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009382" y="6015355"/>
            <a:ext cx="3154794" cy="84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89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7560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solidFill>
                  <a:srgbClr val="008000"/>
                </a:solidFill>
              </a:rPr>
              <a:t>Е</a:t>
            </a:r>
            <a:r>
              <a:rPr lang="uk-UA" sz="4000" b="1" dirty="0" smtClean="0">
                <a:solidFill>
                  <a:srgbClr val="008000"/>
                </a:solidFill>
              </a:rPr>
              <a:t>тапи організації надання соціальних послуг</a:t>
            </a:r>
            <a:endParaRPr lang="uk-UA" sz="4000" b="1" dirty="0">
              <a:solidFill>
                <a:srgbClr val="00800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32816336"/>
              </p:ext>
            </p:extLst>
          </p:nvPr>
        </p:nvGraphicFramePr>
        <p:xfrm>
          <a:off x="467544" y="1412776"/>
          <a:ext cx="8496944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a16="http://schemas.microsoft.com/office/drawing/2014/main" xmlns:lc="http://schemas.openxmlformats.org/drawingml/2006/lockedCanvas" id="{FE6B1CDF-1977-CF4A-ACAB-FCCD44D790F7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5989206" y="6019507"/>
            <a:ext cx="3154794" cy="84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83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D6B943E-0424-4E8E-BED2-51640B9B5C56}"/>
              </a:ext>
            </a:extLst>
          </p:cNvPr>
          <p:cNvSpPr txBox="1"/>
          <p:nvPr/>
        </p:nvSpPr>
        <p:spPr>
          <a:xfrm>
            <a:off x="323528" y="476672"/>
            <a:ext cx="8640960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Соціальні послуги надаються для досягнення таких цілей:</a:t>
            </a:r>
            <a:r>
              <a:rPr lang="uk-UA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1) профілактика складних життєвих обставин;</a:t>
            </a:r>
            <a:br>
              <a:rPr lang="uk-UA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2) подолання складних життєвих обставин;</a:t>
            </a:r>
            <a:br>
              <a:rPr lang="uk-UA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3) мінімізація негативних наслідків складних життєвих обставин.</a:t>
            </a:r>
            <a:br>
              <a:rPr lang="uk-UA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Соціальні </a:t>
            </a:r>
            <a:r>
              <a:rPr lang="uk-UA" sz="2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послуги поділяються на послуги, спрямовані на</a:t>
            </a:r>
            <a:r>
              <a:rPr lang="uk-UA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1) соціальну профілактику - запобігання виникненню складних життєвих обставин та/або потраплянню особи/сім’ї в такі обставини;</a:t>
            </a:r>
            <a:br>
              <a:rPr lang="uk-UA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2) соціальну підтримку - сприяння подоланню особою/сім’єю складних життєвих обставин;</a:t>
            </a:r>
            <a:br>
              <a:rPr lang="uk-UA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3) соціальне обслуговування - мінімізацію для особи/сім’ї негативних наслідків складних життєвих обставин, підтримку їх життєдіяльності, </a:t>
            </a:r>
            <a:r>
              <a:rPr lang="uk-U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соціального</a:t>
            </a:r>
          </a:p>
          <a:p>
            <a:r>
              <a:rPr lang="uk-U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статусу </a:t>
            </a:r>
            <a:r>
              <a:rPr lang="uk-UA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та включення у громаду</a:t>
            </a:r>
            <a:r>
              <a:rPr lang="uk-U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a16="http://schemas.microsoft.com/office/drawing/2014/main" xmlns:lc="http://schemas.openxmlformats.org/drawingml/2006/lockedCanvas" id="{FE6B1CDF-1977-CF4A-ACAB-FCCD44D790F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011737" y="6015355"/>
            <a:ext cx="3154794" cy="84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66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Посылка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сылка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A6B727"/>
    </a:accent1>
    <a:accent2>
      <a:srgbClr val="418AB3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9091</TotalTime>
  <Words>465</Words>
  <Application>Microsoft Office PowerPoint</Application>
  <PresentationFormat>Экран (4:3)</PresentationFormat>
  <Paragraphs>60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Посылка</vt:lpstr>
      <vt:lpstr>правові аспекти процедури адміністрування соціальних послуг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Практичні питання переходу та організації роботи закладів та установ відповідно до визначеного  переліку та  стандартів соціальних послуг</dc:title>
  <dc:creator>Admin</dc:creator>
  <cp:lastModifiedBy>Пользователь</cp:lastModifiedBy>
  <cp:revision>588</cp:revision>
  <cp:lastPrinted>2022-01-12T08:47:55Z</cp:lastPrinted>
  <dcterms:created xsi:type="dcterms:W3CDTF">2013-11-23T20:57:38Z</dcterms:created>
  <dcterms:modified xsi:type="dcterms:W3CDTF">2022-01-26T11:28:26Z</dcterms:modified>
</cp:coreProperties>
</file>