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media/image9.png" ContentType="image/png"/>
  <Override PartName="/ppt/media/image1.png" ContentType="image/png"/>
  <Override PartName="/ppt/media/image8.png" ContentType="image/png"/>
  <Override PartName="/ppt/media/image2.jpeg" ContentType="image/jpeg"/>
  <Override PartName="/ppt/media/image5.png" ContentType="image/png"/>
  <Override PartName="/ppt/media/image3.jpeg" ContentType="image/jpeg"/>
  <Override PartName="/ppt/media/image4.png" ContentType="image/png"/>
  <Override PartName="/ppt/media/image6.png" ContentType="image/png"/>
  <Override PartName="/ppt/media/image7.png" ContentType="image/png"/>
  <Override PartName="/ppt/media/image29.jpeg" ContentType="image/jpeg"/>
  <Override PartName="/ppt/media/image10.png" ContentType="image/png"/>
  <Override PartName="/ppt/media/image11.png" ContentType="image/png"/>
  <Override PartName="/ppt/media/image12.jpeg" ContentType="image/jpeg"/>
  <Override PartName="/ppt/media/image13.png" ContentType="image/png"/>
  <Override PartName="/ppt/media/image14.png" ContentType="image/png"/>
  <Override PartName="/ppt/media/image15.jpeg" ContentType="image/jpe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1.png" ContentType="image/png"/>
  <Override PartName="/ppt/media/image22.png" ContentType="image/png"/>
  <Override PartName="/ppt/media/image23.png" ContentType="image/png"/>
  <Override PartName="/ppt/media/image24.png" ContentType="image/png"/>
  <Override PartName="/ppt/media/image25.jpeg" ContentType="image/jpeg"/>
  <Override PartName="/ppt/media/image26.png" ContentType="image/png"/>
  <Override PartName="/ppt/media/image27.jpeg" ContentType="image/jpeg"/>
  <Override PartName="/ppt/media/image28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280" cy="11064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/>
          <a:p>
            <a:endParaRPr b="0" lang="uk-U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uk-UA" sz="4400" spc="-1" strike="noStrike">
                <a:solidFill>
                  <a:srgbClr val="000000"/>
                </a:solidFill>
                <a:latin typeface="Arial"/>
              </a:rPr>
              <a:t>Для правки текста заголовка щёлкните мышью</a:t>
            </a:r>
            <a:endParaRPr b="0" lang="uk-U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uk-UA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uk-UA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1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uk-UA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uk-UA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4.png"/><Relationship Id="rId2" Type="http://schemas.openxmlformats.org/officeDocument/2006/relationships/image" Target="../media/image25.jpeg"/><Relationship Id="rId3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6.png"/><Relationship Id="rId2" Type="http://schemas.openxmlformats.org/officeDocument/2006/relationships/image" Target="../media/image27.jpeg"/><Relationship Id="rId3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8.png"/><Relationship Id="rId2" Type="http://schemas.openxmlformats.org/officeDocument/2006/relationships/image" Target="../media/image29.jpeg"/><Relationship Id="rId3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jpeg"/><Relationship Id="rId3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image" Target="../media/image15.jpeg"/><Relationship Id="rId3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image" Target="../media/image23.png"/><Relationship Id="rId3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Рисунок 42" descr=""/>
          <p:cNvPicPr/>
          <p:nvPr/>
        </p:nvPicPr>
        <p:blipFill>
          <a:blip r:embed="rId1"/>
          <a:stretch/>
        </p:blipFill>
        <p:spPr>
          <a:xfrm>
            <a:off x="787320" y="266760"/>
            <a:ext cx="6743520" cy="1294920"/>
          </a:xfrm>
          <a:prstGeom prst="rect">
            <a:avLst/>
          </a:prstGeom>
          <a:ln>
            <a:noFill/>
          </a:ln>
        </p:spPr>
      </p:pic>
      <p:sp>
        <p:nvSpPr>
          <p:cNvPr id="39" name="CustomShape 1"/>
          <p:cNvSpPr/>
          <p:nvPr/>
        </p:nvSpPr>
        <p:spPr>
          <a:xfrm>
            <a:off x="920880" y="2108160"/>
            <a:ext cx="6476760" cy="1796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1f4e79"/>
                </a:solidFill>
                <a:latin typeface="Comic Sans MS"/>
                <a:ea typeface="Calibri"/>
              </a:rPr>
              <a:t>Організація сімейно-орієнтованого підходу у роботі фахівця із соціальної роботи на основі практичних кейсів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8381880" y="5575320"/>
            <a:ext cx="3199680" cy="596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marL="457200">
              <a:lnSpc>
                <a:spcPct val="100000"/>
              </a:lnSpc>
              <a:spcBef>
                <a:spcPts val="499"/>
              </a:spcBef>
            </a:pPr>
            <a:r>
              <a:rPr b="1" lang="ru-RU" sz="1400" spc="-1" strike="noStrike">
                <a:solidFill>
                  <a:srgbClr val="1f4e79"/>
                </a:solidFill>
                <a:latin typeface="Comic Sans MS"/>
                <a:ea typeface="DejaVu Sans"/>
              </a:rPr>
              <a:t>04 лютого 2022 року</a:t>
            </a:r>
            <a:endParaRPr b="0" lang="ru-RU" sz="1400" spc="-1" strike="noStrike">
              <a:latin typeface="Arial"/>
            </a:endParaRPr>
          </a:p>
        </p:txBody>
      </p:sp>
      <p:pic>
        <p:nvPicPr>
          <p:cNvPr id="41" name="Picture 2" descr=""/>
          <p:cNvPicPr/>
          <p:nvPr/>
        </p:nvPicPr>
        <p:blipFill>
          <a:blip r:embed="rId2"/>
          <a:stretch/>
        </p:blipFill>
        <p:spPr>
          <a:xfrm>
            <a:off x="8381880" y="2108160"/>
            <a:ext cx="3222720" cy="3136680"/>
          </a:xfrm>
          <a:prstGeom prst="rect">
            <a:avLst/>
          </a:prstGeom>
          <a:ln>
            <a:noFill/>
          </a:ln>
        </p:spPr>
      </p:pic>
      <p:sp>
        <p:nvSpPr>
          <p:cNvPr id="42" name="CustomShape 3"/>
          <p:cNvSpPr/>
          <p:nvPr/>
        </p:nvSpPr>
        <p:spPr>
          <a:xfrm>
            <a:off x="1111320" y="4174920"/>
            <a:ext cx="6095520" cy="10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i="1" lang="ru-RU" sz="2200" spc="-1" strike="noStrike">
                <a:solidFill>
                  <a:srgbClr val="2e75b6"/>
                </a:solidFill>
                <a:latin typeface="Comic Sans MS"/>
                <a:ea typeface="Calibri Light"/>
              </a:rPr>
              <a:t>Організація та надання послуги кризового та екстреного втручання, роль суб'єктів соціальної взаємодії на рівні громади </a:t>
            </a:r>
            <a:r>
              <a:rPr b="1" i="1" lang="ru-RU" sz="2200" spc="-1" strike="noStrike">
                <a:solidFill>
                  <a:srgbClr val="1f4e79"/>
                </a:solidFill>
                <a:latin typeface="Comic Sans MS"/>
                <a:ea typeface="Calibri Light"/>
              </a:rPr>
              <a:t> </a:t>
            </a:r>
            <a:endParaRPr b="0" lang="ru-RU" sz="22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Рисунок 3" descr=""/>
          <p:cNvPicPr/>
          <p:nvPr/>
        </p:nvPicPr>
        <p:blipFill>
          <a:blip r:embed="rId1"/>
          <a:stretch/>
        </p:blipFill>
        <p:spPr>
          <a:xfrm>
            <a:off x="774720" y="131040"/>
            <a:ext cx="6743520" cy="1193400"/>
          </a:xfrm>
          <a:prstGeom prst="rect">
            <a:avLst/>
          </a:prstGeom>
          <a:ln>
            <a:noFill/>
          </a:ln>
        </p:spPr>
      </p:pic>
      <p:sp>
        <p:nvSpPr>
          <p:cNvPr id="85" name="CustomShape 1"/>
          <p:cNvSpPr/>
          <p:nvPr/>
        </p:nvSpPr>
        <p:spPr>
          <a:xfrm>
            <a:off x="504000" y="1224000"/>
            <a:ext cx="9071280" cy="2376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31920" indent="-328320"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marL="458640" indent="-4554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1" lang="ru-RU" sz="2200" spc="-1" strike="noStrike" u="sng">
                <a:solidFill>
                  <a:srgbClr val="0070c0"/>
                </a:solidFill>
                <a:uFillTx/>
                <a:latin typeface="Comic Sans MS"/>
                <a:ea typeface="Microsoft YaHei"/>
              </a:rPr>
              <a:t>Форми соціальної роботи — </a:t>
            </a:r>
            <a:r>
              <a:rPr b="1" lang="ru-RU" sz="2200" spc="-1" strike="noStrike">
                <a:solidFill>
                  <a:srgbClr val="0070c0"/>
                </a:solidFill>
                <a:latin typeface="Comic Sans MS"/>
                <a:ea typeface="Microsoft YaHei"/>
              </a:rPr>
              <a:t>спосіб організації взаємодії спеціаліста з отримувачами соціальних послуг, спрямований на створення умов для їхньої позитивної активності, вирішення відповідних завдань надання допомоги та підтримки.  </a:t>
            </a:r>
            <a:endParaRPr b="0" lang="ru-RU" sz="2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ru-RU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2400" spc="-1" strike="noStrike">
                <a:solidFill>
                  <a:srgbClr val="2f5597"/>
                </a:solidFill>
                <a:latin typeface="Comic Sans MS"/>
                <a:ea typeface="DejaVu Sans"/>
              </a:rPr>
              <a:t>           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432000" y="3960000"/>
            <a:ext cx="9143280" cy="252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marL="458640" indent="-4554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1" lang="ru-RU" sz="2200" spc="-1" strike="noStrike" u="sng">
                <a:solidFill>
                  <a:srgbClr val="0070c0"/>
                </a:solidFill>
                <a:uFillTx/>
                <a:latin typeface="Comic Sans MS"/>
                <a:ea typeface="Microsoft YaHei"/>
              </a:rPr>
              <a:t>Методи соціальної роботи - </a:t>
            </a:r>
            <a:r>
              <a:rPr b="1" lang="ru-RU" sz="2200" spc="-1" strike="noStrike">
                <a:solidFill>
                  <a:srgbClr val="0070c0"/>
                </a:solidFill>
                <a:latin typeface="Comic Sans MS"/>
                <a:ea typeface="Microsoft YaHei"/>
              </a:rPr>
              <a:t> сукупність прийомів і способів, що використовуються для стимулювання й розвитку потенційних можливостей особистості, спрямованої на зміну несприятливої життєвої ситуації чи розв»язання проблем отримувача соціальних послуг і досягнення професійних завдань спеціаліста.</a:t>
            </a:r>
            <a:endParaRPr b="0" lang="ru-RU" sz="2200" spc="-1" strike="noStrike">
              <a:latin typeface="Arial"/>
            </a:endParaRPr>
          </a:p>
          <a:p>
            <a:pPr marL="2880" algn="just">
              <a:lnSpc>
                <a:spcPct val="100000"/>
              </a:lnSpc>
            </a:pPr>
            <a:endParaRPr b="0" lang="ru-RU" sz="2200" spc="-1" strike="noStrike">
              <a:latin typeface="Arial"/>
            </a:endParaRPr>
          </a:p>
          <a:p>
            <a:pPr marL="2880" algn="just">
              <a:lnSpc>
                <a:spcPct val="100000"/>
              </a:lnSpc>
            </a:pPr>
            <a:endParaRPr b="0" lang="ru-RU" sz="2200" spc="-1" strike="noStrike">
              <a:latin typeface="Arial"/>
            </a:endParaRPr>
          </a:p>
          <a:p>
            <a:pPr marL="2880" algn="just">
              <a:lnSpc>
                <a:spcPct val="100000"/>
              </a:lnSpc>
            </a:pPr>
            <a:r>
              <a:rPr b="1" lang="ru-RU" sz="2200" spc="-1" strike="noStrike">
                <a:solidFill>
                  <a:srgbClr val="0070c0"/>
                </a:solidFill>
                <a:latin typeface="Comic Sans MS"/>
                <a:ea typeface="Microsoft YaHei"/>
              </a:rPr>
              <a:t> </a:t>
            </a:r>
            <a:endParaRPr b="0" lang="ru-RU" sz="2200" spc="-1" strike="noStrike">
              <a:latin typeface="Arial"/>
            </a:endParaRPr>
          </a:p>
        </p:txBody>
      </p:sp>
      <p:pic>
        <p:nvPicPr>
          <p:cNvPr id="87" name="Picture 2" descr=""/>
          <p:cNvPicPr/>
          <p:nvPr/>
        </p:nvPicPr>
        <p:blipFill>
          <a:blip r:embed="rId2"/>
          <a:stretch/>
        </p:blipFill>
        <p:spPr>
          <a:xfrm>
            <a:off x="9792000" y="2880000"/>
            <a:ext cx="2095920" cy="27702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Рисунок 3" descr=""/>
          <p:cNvPicPr/>
          <p:nvPr/>
        </p:nvPicPr>
        <p:blipFill>
          <a:blip r:embed="rId1"/>
          <a:stretch/>
        </p:blipFill>
        <p:spPr>
          <a:xfrm>
            <a:off x="774720" y="131040"/>
            <a:ext cx="6743520" cy="1193400"/>
          </a:xfrm>
          <a:prstGeom prst="rect">
            <a:avLst/>
          </a:prstGeom>
          <a:ln>
            <a:noFill/>
          </a:ln>
        </p:spPr>
      </p:pic>
      <p:sp>
        <p:nvSpPr>
          <p:cNvPr id="89" name="CustomShape 1"/>
          <p:cNvSpPr/>
          <p:nvPr/>
        </p:nvSpPr>
        <p:spPr>
          <a:xfrm>
            <a:off x="648000" y="2376000"/>
            <a:ext cx="5443200" cy="64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</a:pPr>
            <a:r>
              <a:rPr b="1" lang="ru-RU" sz="2800" spc="-1" strike="noStrike">
                <a:solidFill>
                  <a:srgbClr val="2e75b6"/>
                </a:solidFill>
                <a:latin typeface="Comic Sans MS"/>
                <a:ea typeface="DejaVu Sans"/>
              </a:rPr>
              <a:t>Індивідуальна робота!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648000" y="3312000"/>
            <a:ext cx="5443200" cy="1336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</a:pPr>
            <a:r>
              <a:rPr b="1" lang="ru-RU" sz="2600" spc="-1" strike="noStrike">
                <a:solidFill>
                  <a:srgbClr val="002060"/>
                </a:solidFill>
                <a:latin typeface="Comic Sans MS"/>
                <a:ea typeface="DejaVu Sans"/>
              </a:rPr>
              <a:t>Виберіть із запропонованого переліку форми та методи роботи, які Ви можете використовувати при роботі з сім»єю </a:t>
            </a:r>
            <a:endParaRPr b="0" lang="ru-RU" sz="2600" spc="-1" strike="noStrike">
              <a:latin typeface="Arial"/>
            </a:endParaRPr>
          </a:p>
        </p:txBody>
      </p:sp>
      <p:pic>
        <p:nvPicPr>
          <p:cNvPr id="91" name="Picture 2" descr=""/>
          <p:cNvPicPr/>
          <p:nvPr/>
        </p:nvPicPr>
        <p:blipFill>
          <a:blip r:embed="rId2"/>
          <a:stretch/>
        </p:blipFill>
        <p:spPr>
          <a:xfrm>
            <a:off x="7200000" y="1851120"/>
            <a:ext cx="3980880" cy="39808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Рисунок 3" descr=""/>
          <p:cNvPicPr/>
          <p:nvPr/>
        </p:nvPicPr>
        <p:blipFill>
          <a:blip r:embed="rId1"/>
          <a:stretch/>
        </p:blipFill>
        <p:spPr>
          <a:xfrm>
            <a:off x="774720" y="131040"/>
            <a:ext cx="6743520" cy="1193400"/>
          </a:xfrm>
          <a:prstGeom prst="rect">
            <a:avLst/>
          </a:prstGeom>
          <a:ln>
            <a:noFill/>
          </a:ln>
        </p:spPr>
      </p:pic>
      <p:sp>
        <p:nvSpPr>
          <p:cNvPr id="93" name="CustomShape 1"/>
          <p:cNvSpPr/>
          <p:nvPr/>
        </p:nvSpPr>
        <p:spPr>
          <a:xfrm>
            <a:off x="2057400" y="2247840"/>
            <a:ext cx="7132320" cy="893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ts val="2999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ts val="2999"/>
              </a:lnSpc>
            </a:pPr>
            <a:r>
              <a:rPr b="1" lang="ru-RU" sz="4400" spc="-1" strike="noStrike">
                <a:solidFill>
                  <a:srgbClr val="203864"/>
                </a:solidFill>
                <a:latin typeface="Comic Sans MS"/>
                <a:ea typeface="DejaVu Sans"/>
              </a:rPr>
              <a:t>Дякуємо за увагу!</a:t>
            </a:r>
            <a:br/>
            <a:endParaRPr b="0" lang="ru-RU" sz="4400" spc="-1" strike="noStrike">
              <a:latin typeface="Arial"/>
            </a:endParaRPr>
          </a:p>
        </p:txBody>
      </p:sp>
      <p:pic>
        <p:nvPicPr>
          <p:cNvPr id="94" name="Picture 8" descr=""/>
          <p:cNvPicPr/>
          <p:nvPr/>
        </p:nvPicPr>
        <p:blipFill>
          <a:blip r:embed="rId2"/>
          <a:stretch/>
        </p:blipFill>
        <p:spPr>
          <a:xfrm>
            <a:off x="8860320" y="2679840"/>
            <a:ext cx="3003840" cy="4177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Рисунок 287" descr=""/>
          <p:cNvPicPr/>
          <p:nvPr/>
        </p:nvPicPr>
        <p:blipFill>
          <a:blip r:embed="rId1"/>
          <a:stretch/>
        </p:blipFill>
        <p:spPr>
          <a:xfrm>
            <a:off x="8115480" y="2820960"/>
            <a:ext cx="3980520" cy="2939040"/>
          </a:xfrm>
          <a:prstGeom prst="rect">
            <a:avLst/>
          </a:prstGeom>
          <a:ln>
            <a:noFill/>
          </a:ln>
        </p:spPr>
      </p:pic>
      <p:sp>
        <p:nvSpPr>
          <p:cNvPr id="44" name="CustomShape 1"/>
          <p:cNvSpPr/>
          <p:nvPr/>
        </p:nvSpPr>
        <p:spPr>
          <a:xfrm>
            <a:off x="2209680" y="1625760"/>
            <a:ext cx="7132320" cy="893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ts val="2999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ts val="2999"/>
              </a:lnSpc>
            </a:pPr>
            <a:r>
              <a:rPr b="1" lang="ru-RU" sz="4000" spc="-1" strike="noStrike">
                <a:solidFill>
                  <a:srgbClr val="203864"/>
                </a:solidFill>
                <a:latin typeface="Comic Sans MS"/>
                <a:ea typeface="GT Walsheim Pro Light"/>
              </a:rPr>
              <a:t>ПРАВИЛА ВЗАЄМОДІЇ</a:t>
            </a:r>
            <a:br/>
            <a:br/>
            <a:endParaRPr b="0" lang="ru-RU" sz="4000" spc="-1" strike="noStrike">
              <a:latin typeface="Arial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512640" y="2820960"/>
            <a:ext cx="8097840" cy="33505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216000" indent="-215640">
              <a:lnSpc>
                <a:spcPct val="81000"/>
              </a:lnSpc>
              <a:spcAft>
                <a:spcPts val="839"/>
              </a:spcAft>
              <a:buBlip>
                <a:blip r:embed="rId2"/>
              </a:buBlip>
            </a:pPr>
            <a:r>
              <a:rPr b="1" lang="ru-RU" sz="2200" spc="-1" strike="noStrike">
                <a:solidFill>
                  <a:srgbClr val="0d1f63"/>
                </a:solidFill>
                <a:latin typeface="Comic Sans MS"/>
                <a:ea typeface="DejaVu Sans"/>
              </a:rPr>
              <a:t>  </a:t>
            </a:r>
            <a:r>
              <a:rPr b="1" lang="ru-RU" sz="2200" spc="-1" strike="noStrike">
                <a:solidFill>
                  <a:srgbClr val="2e75b6"/>
                </a:solidFill>
                <a:latin typeface="Comic Sans MS"/>
                <a:ea typeface="DejaVu Sans"/>
              </a:rPr>
              <a:t>Зареєструйтесь у чаті: 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81000"/>
              </a:lnSpc>
              <a:spcAft>
                <a:spcPts val="839"/>
              </a:spcAft>
            </a:pPr>
            <a:r>
              <a:rPr b="0" lang="ru-RU" sz="2200" spc="-1" strike="noStrike">
                <a:solidFill>
                  <a:srgbClr val="1f4e79"/>
                </a:solidFill>
                <a:latin typeface="Comic Sans MS"/>
                <a:ea typeface="DejaVu Sans"/>
              </a:rPr>
              <a:t>вкажіть Ваше повне П.І.Б., посаду, місце роботи та область</a:t>
            </a:r>
            <a:endParaRPr b="0" lang="ru-RU" sz="2200" spc="-1" strike="noStrike">
              <a:latin typeface="Arial"/>
            </a:endParaRPr>
          </a:p>
          <a:p>
            <a:pPr marL="46800" indent="-88200">
              <a:lnSpc>
                <a:spcPct val="85000"/>
              </a:lnSpc>
              <a:spcAft>
                <a:spcPts val="839"/>
              </a:spcAft>
              <a:buBlip>
                <a:blip r:embed="rId3"/>
              </a:buBlip>
            </a:pPr>
            <a:r>
              <a:rPr b="1" lang="ru-RU" sz="2200" spc="-1" strike="noStrike">
                <a:solidFill>
                  <a:srgbClr val="2e75b6"/>
                </a:solidFill>
                <a:latin typeface="Comic Sans MS"/>
                <a:ea typeface="DejaVu Sans"/>
              </a:rPr>
              <a:t>  </a:t>
            </a:r>
            <a:r>
              <a:rPr b="1" lang="ru-RU" sz="2200" spc="-1" strike="noStrike">
                <a:solidFill>
                  <a:srgbClr val="2e75b6"/>
                </a:solidFill>
                <a:latin typeface="Comic Sans MS"/>
                <a:ea typeface="DejaVu Sans"/>
              </a:rPr>
              <a:t>Тримайте камеру включеною. Мікрофони включайте лише тоді, коли говорите.</a:t>
            </a:r>
            <a:endParaRPr b="0" lang="ru-RU" sz="2200" spc="-1" strike="noStrike">
              <a:latin typeface="Arial"/>
            </a:endParaRPr>
          </a:p>
          <a:p>
            <a:pPr marL="46800" indent="-88200">
              <a:lnSpc>
                <a:spcPct val="84000"/>
              </a:lnSpc>
              <a:spcAft>
                <a:spcPts val="839"/>
              </a:spcAft>
              <a:buBlip>
                <a:blip r:embed="rId4"/>
              </a:buBlip>
            </a:pPr>
            <a:r>
              <a:rPr b="1" lang="ru-RU" sz="2200" spc="-1" strike="noStrike">
                <a:solidFill>
                  <a:srgbClr val="2e75b6"/>
                </a:solidFill>
                <a:latin typeface="Comic Sans MS"/>
                <a:ea typeface="DejaVu Sans"/>
              </a:rPr>
              <a:t>  </a:t>
            </a:r>
            <a:r>
              <a:rPr b="1" lang="ru-RU" sz="2200" spc="-1" strike="noStrike">
                <a:solidFill>
                  <a:srgbClr val="2e75b6"/>
                </a:solidFill>
                <a:latin typeface="Comic Sans MS"/>
                <a:ea typeface="DejaVu Sans"/>
              </a:rPr>
              <a:t>Якщо хочете сказати чи задати запитання - підніміть руку або фіксуйте свої запитання у чаті.</a:t>
            </a:r>
            <a:endParaRPr b="0" lang="ru-RU" sz="2200" spc="-1" strike="noStrike">
              <a:latin typeface="Arial"/>
            </a:endParaRPr>
          </a:p>
          <a:p>
            <a:pPr marL="46800" indent="-88200">
              <a:lnSpc>
                <a:spcPct val="88000"/>
              </a:lnSpc>
              <a:spcAft>
                <a:spcPts val="839"/>
              </a:spcAft>
              <a:buBlip>
                <a:blip r:embed="rId5"/>
              </a:buBlip>
            </a:pPr>
            <a:r>
              <a:rPr b="1" lang="ru-RU" sz="2200" spc="-1" strike="noStrike">
                <a:solidFill>
                  <a:srgbClr val="2e75b6"/>
                </a:solidFill>
                <a:latin typeface="Comic Sans MS"/>
                <a:ea typeface="DejaVu Sans"/>
              </a:rPr>
              <a:t>  </a:t>
            </a:r>
            <a:r>
              <a:rPr b="1" lang="ru-RU" sz="2200" spc="-1" strike="noStrike">
                <a:solidFill>
                  <a:srgbClr val="2e75b6"/>
                </a:solidFill>
                <a:latin typeface="Comic Sans MS"/>
                <a:ea typeface="DejaVu Sans"/>
              </a:rPr>
              <a:t>Будьте тут і зараз - посвятіть цей час собі та обговоренню питань.</a:t>
            </a:r>
            <a:endParaRPr b="0" lang="ru-RU" sz="2200" spc="-1" strike="noStrike">
              <a:latin typeface="Arial"/>
            </a:endParaRPr>
          </a:p>
          <a:p>
            <a:pPr marL="46800" indent="-88200">
              <a:lnSpc>
                <a:spcPct val="88000"/>
              </a:lnSpc>
              <a:spcAft>
                <a:spcPts val="839"/>
              </a:spcAft>
              <a:buBlip>
                <a:blip r:embed="rId6"/>
              </a:buBlip>
            </a:pPr>
            <a:r>
              <a:rPr b="0" lang="ru-RU" sz="2200" spc="-1" strike="noStrike">
                <a:solidFill>
                  <a:srgbClr val="2e75b6"/>
                </a:solidFill>
                <a:latin typeface="Comic Sans MS"/>
                <a:ea typeface="DejaVu Sans"/>
              </a:rPr>
              <a:t>   </a:t>
            </a:r>
            <a:r>
              <a:rPr b="1" lang="ru-RU" sz="2200" spc="-1" strike="noStrike">
                <a:solidFill>
                  <a:srgbClr val="2e75b6"/>
                </a:solidFill>
                <a:latin typeface="Comic Sans MS"/>
                <a:ea typeface="DejaVu Sans"/>
              </a:rPr>
              <a:t>Просимо бути активними. Ваша думка важлива для нас та інших учасників семінару.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84000"/>
              </a:lnSpc>
              <a:spcAft>
                <a:spcPts val="839"/>
              </a:spcAft>
            </a:pPr>
            <a:endParaRPr b="0" lang="ru-RU" sz="2200" spc="-1" strike="noStrike">
              <a:latin typeface="Arial"/>
            </a:endParaRPr>
          </a:p>
          <a:p>
            <a:pPr>
              <a:lnSpc>
                <a:spcPct val="88000"/>
              </a:lnSpc>
              <a:spcAft>
                <a:spcPts val="839"/>
              </a:spcAft>
            </a:pPr>
            <a:endParaRPr b="0" lang="ru-RU" sz="2200" spc="-1" strike="noStrike">
              <a:latin typeface="Arial"/>
            </a:endParaRPr>
          </a:p>
          <a:p>
            <a:pPr>
              <a:lnSpc>
                <a:spcPct val="84000"/>
              </a:lnSpc>
            </a:pPr>
            <a:endParaRPr b="0" lang="ru-RU" sz="2200" spc="-1" strike="noStrike">
              <a:latin typeface="Arial"/>
            </a:endParaRPr>
          </a:p>
        </p:txBody>
      </p:sp>
      <p:pic>
        <p:nvPicPr>
          <p:cNvPr id="46" name="Рисунок 5" descr=""/>
          <p:cNvPicPr/>
          <p:nvPr/>
        </p:nvPicPr>
        <p:blipFill>
          <a:blip r:embed="rId7"/>
          <a:stretch/>
        </p:blipFill>
        <p:spPr>
          <a:xfrm>
            <a:off x="774720" y="131040"/>
            <a:ext cx="6743520" cy="1193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3" descr=""/>
          <p:cNvPicPr/>
          <p:nvPr/>
        </p:nvPicPr>
        <p:blipFill>
          <a:blip r:embed="rId1"/>
          <a:stretch/>
        </p:blipFill>
        <p:spPr>
          <a:xfrm>
            <a:off x="190440" y="233640"/>
            <a:ext cx="6743520" cy="1193400"/>
          </a:xfrm>
          <a:prstGeom prst="rect">
            <a:avLst/>
          </a:prstGeom>
          <a:ln>
            <a:noFill/>
          </a:ln>
        </p:spPr>
      </p:pic>
      <p:sp>
        <p:nvSpPr>
          <p:cNvPr id="48" name="CustomShape 1"/>
          <p:cNvSpPr/>
          <p:nvPr/>
        </p:nvSpPr>
        <p:spPr>
          <a:xfrm>
            <a:off x="1688760" y="3664800"/>
            <a:ext cx="8153640" cy="109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2200" spc="-1" strike="noStrike">
                <a:solidFill>
                  <a:srgbClr val="0070c0"/>
                </a:solidFill>
                <a:latin typeface="Comic Sans MS"/>
                <a:ea typeface="DejaVu Sans"/>
              </a:rPr>
              <a:t>Провести 1 методику по роботі з сім“єю (самооцінка якості життя, генограма, «Карта бажань» тощо)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49" name="CustomShape 2"/>
          <p:cNvSpPr/>
          <p:nvPr/>
        </p:nvSpPr>
        <p:spPr>
          <a:xfrm>
            <a:off x="3291120" y="1838160"/>
            <a:ext cx="6007680" cy="1415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ts val="2999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ts val="2999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ts val="2999"/>
              </a:lnSpc>
            </a:pPr>
            <a:r>
              <a:rPr b="1" lang="ru-RU" sz="4000" spc="-1" strike="noStrike">
                <a:solidFill>
                  <a:srgbClr val="ce181e"/>
                </a:solidFill>
                <a:latin typeface="Comic Sans MS"/>
                <a:ea typeface="GT Walsheim Pro Light"/>
              </a:rPr>
              <a:t> </a:t>
            </a:r>
            <a:r>
              <a:rPr b="1" lang="ru-RU" sz="4000" spc="-1" strike="noStrike">
                <a:solidFill>
                  <a:srgbClr val="1f4e79"/>
                </a:solidFill>
                <a:latin typeface="Comic Sans MS"/>
                <a:ea typeface="GT Walsheim Pro Light"/>
              </a:rPr>
              <a:t>Домашнє завдання!</a:t>
            </a:r>
            <a:br/>
            <a:br/>
            <a:endParaRPr b="0" lang="ru-RU" sz="40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Рисунок 3" descr=""/>
          <p:cNvPicPr/>
          <p:nvPr/>
        </p:nvPicPr>
        <p:blipFill>
          <a:blip r:embed="rId1"/>
          <a:stretch/>
        </p:blipFill>
        <p:spPr>
          <a:xfrm>
            <a:off x="825480" y="131040"/>
            <a:ext cx="6743520" cy="1193400"/>
          </a:xfrm>
          <a:prstGeom prst="rect">
            <a:avLst/>
          </a:prstGeom>
          <a:ln>
            <a:noFill/>
          </a:ln>
        </p:spPr>
      </p:pic>
      <p:sp>
        <p:nvSpPr>
          <p:cNvPr id="51" name="CustomShape 1"/>
          <p:cNvSpPr/>
          <p:nvPr/>
        </p:nvSpPr>
        <p:spPr>
          <a:xfrm>
            <a:off x="1092240" y="1324800"/>
            <a:ext cx="8229240" cy="748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ts val="2999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ts val="2999"/>
              </a:lnSpc>
            </a:pPr>
            <a:r>
              <a:rPr b="1" lang="ru-RU" sz="3000" spc="-1" strike="noStrike">
                <a:solidFill>
                  <a:srgbClr val="203864"/>
                </a:solidFill>
                <a:latin typeface="Comic Sans MS"/>
                <a:ea typeface="GT Walsheim Pro Light"/>
              </a:rPr>
              <a:t>ЗАВДАННЯ:</a:t>
            </a:r>
            <a:br/>
            <a:br/>
            <a:endParaRPr b="0" lang="ru-RU" sz="3000" spc="-1" strike="noStrike">
              <a:latin typeface="Arial"/>
            </a:endParaRPr>
          </a:p>
        </p:txBody>
      </p:sp>
      <p:pic>
        <p:nvPicPr>
          <p:cNvPr id="52" name="Picture 2" descr=""/>
          <p:cNvPicPr/>
          <p:nvPr/>
        </p:nvPicPr>
        <p:blipFill>
          <a:blip r:embed="rId2"/>
          <a:stretch/>
        </p:blipFill>
        <p:spPr>
          <a:xfrm>
            <a:off x="9410760" y="1369080"/>
            <a:ext cx="2565720" cy="2829240"/>
          </a:xfrm>
          <a:prstGeom prst="rect">
            <a:avLst/>
          </a:prstGeom>
          <a:ln>
            <a:noFill/>
          </a:ln>
        </p:spPr>
      </p:pic>
      <p:sp>
        <p:nvSpPr>
          <p:cNvPr id="53" name="CustomShape 2"/>
          <p:cNvSpPr/>
          <p:nvPr/>
        </p:nvSpPr>
        <p:spPr>
          <a:xfrm>
            <a:off x="1562040" y="2518560"/>
            <a:ext cx="7517880" cy="271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720" algn="just">
              <a:lnSpc>
                <a:spcPct val="107000"/>
              </a:lnSpc>
              <a:buClr>
                <a:srgbClr val="0070c0"/>
              </a:buClr>
              <a:buFont typeface="Wingdings" charset="2"/>
              <a:buChar char=""/>
            </a:pPr>
            <a:r>
              <a:rPr b="1" lang="ru-RU" sz="1800" spc="-1" strike="noStrike">
                <a:solidFill>
                  <a:srgbClr val="0070c0"/>
                </a:solidFill>
                <a:latin typeface="Comic Sans MS"/>
                <a:ea typeface="Calibri"/>
              </a:rPr>
              <a:t>обговорити підходи щодо організації та надання послуги кризового та екстреного втручання та роль суб’єктів соціальної взаємодії на рівні громади;</a:t>
            </a:r>
            <a:endParaRPr b="0" lang="ru-RU" sz="1800" spc="-1" strike="noStrike">
              <a:latin typeface="Arial"/>
            </a:endParaRPr>
          </a:p>
          <a:p>
            <a:pPr marL="343080" indent="-342720" algn="just">
              <a:lnSpc>
                <a:spcPct val="107000"/>
              </a:lnSpc>
              <a:buClr>
                <a:srgbClr val="0070c0"/>
              </a:buClr>
              <a:buFont typeface="Wingdings" charset="2"/>
              <a:buChar char=""/>
            </a:pPr>
            <a:r>
              <a:rPr b="1" lang="ru-RU" sz="1800" spc="-1" strike="noStrike">
                <a:solidFill>
                  <a:srgbClr val="0070c0"/>
                </a:solidFill>
                <a:latin typeface="Comic Sans MS"/>
                <a:ea typeface="Calibri"/>
              </a:rPr>
              <a:t>визначити алгоритм дій фахівця із соціальної роботи під час надання послуги кризового та екстреного втручання на прикладі відповідного кейсу</a:t>
            </a:r>
            <a:r>
              <a:rPr b="0" i="1" lang="ru-RU" sz="1800" spc="-1" strike="noStrike">
                <a:solidFill>
                  <a:srgbClr val="0070c0"/>
                </a:solidFill>
                <a:latin typeface="Comic Sans MS"/>
                <a:ea typeface="Calibri"/>
              </a:rPr>
              <a:t>;</a:t>
            </a:r>
            <a:endParaRPr b="0" lang="ru-RU" sz="1800" spc="-1" strike="noStrike">
              <a:latin typeface="Arial"/>
            </a:endParaRPr>
          </a:p>
          <a:p>
            <a:pPr marL="343080" indent="-342720" algn="just">
              <a:lnSpc>
                <a:spcPct val="107000"/>
              </a:lnSpc>
              <a:buClr>
                <a:srgbClr val="0070c0"/>
              </a:buClr>
              <a:buFont typeface="Wingdings" charset="2"/>
              <a:buChar char=""/>
            </a:pPr>
            <a:r>
              <a:rPr b="1" lang="ru-RU" sz="1800" spc="-1" strike="noStrike">
                <a:solidFill>
                  <a:srgbClr val="0070c0"/>
                </a:solidFill>
                <a:latin typeface="Comic Sans MS"/>
                <a:ea typeface="Calibri"/>
              </a:rPr>
              <a:t>окреслити форми і методи роботи з отримувачами соціальних послуг (сім’ями, які опинились у складних життєвих обставинах), використовуючи опрацьовані кейси. </a:t>
            </a:r>
            <a:endParaRPr b="0" lang="ru-RU" sz="18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Рисунок 3" descr=""/>
          <p:cNvPicPr/>
          <p:nvPr/>
        </p:nvPicPr>
        <p:blipFill>
          <a:blip r:embed="rId1"/>
          <a:stretch/>
        </p:blipFill>
        <p:spPr>
          <a:xfrm>
            <a:off x="774720" y="131400"/>
            <a:ext cx="6743520" cy="1193400"/>
          </a:xfrm>
          <a:prstGeom prst="rect">
            <a:avLst/>
          </a:prstGeom>
          <a:ln>
            <a:noFill/>
          </a:ln>
        </p:spPr>
      </p:pic>
      <p:sp>
        <p:nvSpPr>
          <p:cNvPr id="55" name="CustomShape 1"/>
          <p:cNvSpPr/>
          <p:nvPr/>
        </p:nvSpPr>
        <p:spPr>
          <a:xfrm>
            <a:off x="1872000" y="1518480"/>
            <a:ext cx="9702360" cy="3291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ff0000"/>
                </a:solidFill>
                <a:latin typeface="Comic Sans MS"/>
                <a:ea typeface="DejaVu Sans"/>
              </a:rPr>
              <a:t>Кризове та екстрене втручання </a:t>
            </a:r>
            <a:r>
              <a:rPr b="1" lang="ru-RU" sz="2000" spc="-1" strike="noStrike">
                <a:solidFill>
                  <a:srgbClr val="0070c0"/>
                </a:solidFill>
                <a:latin typeface="Comic Sans MS"/>
                <a:ea typeface="DejaVu Sans"/>
              </a:rPr>
              <a:t>– термінове втручання в кризову ситуацію з метою негайного усунення або мінімізації наслідків такої ситуації, надання допомоги та підтримки, спрямованої на її подолання.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ff0000"/>
                </a:solidFill>
                <a:latin typeface="Comic Sans MS"/>
                <a:ea typeface="DejaVu Sans"/>
              </a:rPr>
              <a:t>Отримувач соціальної послуги кризового та екстреного втручання </a:t>
            </a:r>
            <a:r>
              <a:rPr b="1" lang="ru-RU" sz="2000" spc="-1" strike="noStrike">
                <a:solidFill>
                  <a:srgbClr val="0070c0"/>
                </a:solidFill>
                <a:latin typeface="Comic Sans MS"/>
                <a:ea typeface="DejaVu Sans"/>
              </a:rPr>
              <a:t>– особа, у тому числі постраждала від насильства в сім’ї, яка в силу кризової ситуації користується заходами, що становлять зміст даної соціальної послуги.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3d73"/>
                </a:solidFill>
                <a:latin typeface="Comic Sans MS"/>
                <a:ea typeface="DejaVu Sans"/>
              </a:rPr>
              <a:t>                                                                            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56" name="TextShape 2"/>
          <p:cNvSpPr txBox="1"/>
          <p:nvPr/>
        </p:nvSpPr>
        <p:spPr>
          <a:xfrm>
            <a:off x="5904000" y="4824000"/>
            <a:ext cx="5184000" cy="864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3d73"/>
                </a:solidFill>
                <a:latin typeface="Comic Sans MS"/>
                <a:ea typeface="DejaVu Sans"/>
              </a:rPr>
              <a:t>Наказ Мінсоцполітики від 01.07.2016 «Про затвердження  Державного стандарту соціальної послуги кризового та екстреного втручання»</a:t>
            </a:r>
            <a:endParaRPr b="0" lang="ru-RU" sz="14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5976000" y="379800"/>
            <a:ext cx="5737320" cy="70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ff0000"/>
                </a:solidFill>
                <a:latin typeface="Comic Sans MS"/>
                <a:ea typeface="DejaVu Sans"/>
              </a:rPr>
              <a:t>Загальні підходи щодо організації та надання соціальної послуги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58" name="CustomShape 2"/>
          <p:cNvSpPr/>
          <p:nvPr/>
        </p:nvSpPr>
        <p:spPr>
          <a:xfrm>
            <a:off x="4341600" y="1368000"/>
            <a:ext cx="5162400" cy="14594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" name="CustomShape 3"/>
          <p:cNvSpPr/>
          <p:nvPr/>
        </p:nvSpPr>
        <p:spPr>
          <a:xfrm>
            <a:off x="5184000" y="1404360"/>
            <a:ext cx="351648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ffffff"/>
                </a:solidFill>
                <a:latin typeface="Comic Sans MS"/>
                <a:ea typeface="DejaVu Sans"/>
              </a:rPr>
              <a:t>Соціальна послуга кризового та екстреного втручання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60" name="CustomShape 4"/>
          <p:cNvSpPr/>
          <p:nvPr/>
        </p:nvSpPr>
        <p:spPr>
          <a:xfrm>
            <a:off x="1800000" y="3531240"/>
            <a:ext cx="4037040" cy="258876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Comic Sans MS"/>
                <a:ea typeface="DejaVu Sans"/>
              </a:rPr>
              <a:t>забезпеченні якісної, оперативної, короткотривалої допомоги, захисту  і підтримки особам, які переживають кризову ситуацію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61" name="CustomShape 5"/>
          <p:cNvSpPr/>
          <p:nvPr/>
        </p:nvSpPr>
        <p:spPr>
          <a:xfrm>
            <a:off x="7488000" y="3410280"/>
            <a:ext cx="4102560" cy="292572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6"/>
          <p:cNvSpPr/>
          <p:nvPr/>
        </p:nvSpPr>
        <p:spPr>
          <a:xfrm>
            <a:off x="8012520" y="3816000"/>
            <a:ext cx="3291480" cy="1793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Comic Sans MS"/>
                <a:ea typeface="DejaVu Sans"/>
              </a:rPr>
              <a:t>відновлення оптимального рівня персонального функціонування, зменшення ознак кризової ситуації та усунення загрози життю та здоров’ю отримувачів соціальної послуги 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63" name="CustomShape 7"/>
          <p:cNvSpPr/>
          <p:nvPr/>
        </p:nvSpPr>
        <p:spPr>
          <a:xfrm rot="5400000">
            <a:off x="5279040" y="2784960"/>
            <a:ext cx="942120" cy="1132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/>
        </p:style>
      </p:sp>
      <p:sp>
        <p:nvSpPr>
          <p:cNvPr id="64" name="CustomShape 8"/>
          <p:cNvSpPr/>
          <p:nvPr/>
        </p:nvSpPr>
        <p:spPr>
          <a:xfrm flipH="1" rot="16200000">
            <a:off x="7041960" y="2799720"/>
            <a:ext cx="885960" cy="1146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/>
        </p:style>
      </p:sp>
      <p:sp>
        <p:nvSpPr>
          <p:cNvPr id="65" name="CustomShape 9"/>
          <p:cNvSpPr/>
          <p:nvPr/>
        </p:nvSpPr>
        <p:spPr>
          <a:xfrm rot="19101600">
            <a:off x="4846320" y="2971440"/>
            <a:ext cx="127008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полягає    у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66" name="CustomShape 10"/>
          <p:cNvSpPr/>
          <p:nvPr/>
        </p:nvSpPr>
        <p:spPr>
          <a:xfrm rot="2238600">
            <a:off x="7213680" y="3108600"/>
            <a:ext cx="157464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спрямована 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на</a:t>
            </a:r>
            <a:endParaRPr b="0" lang="ru-RU" sz="1600" spc="-1" strike="noStrike">
              <a:latin typeface="Arial"/>
            </a:endParaRPr>
          </a:p>
        </p:txBody>
      </p:sp>
      <p:pic>
        <p:nvPicPr>
          <p:cNvPr id="67" name="Рисунок 3" descr=""/>
          <p:cNvPicPr/>
          <p:nvPr/>
        </p:nvPicPr>
        <p:blipFill>
          <a:blip r:embed="rId1"/>
          <a:stretch/>
        </p:blipFill>
        <p:spPr>
          <a:xfrm>
            <a:off x="0" y="174600"/>
            <a:ext cx="5904000" cy="1193400"/>
          </a:xfrm>
          <a:prstGeom prst="rect">
            <a:avLst/>
          </a:prstGeom>
          <a:ln>
            <a:noFill/>
          </a:ln>
        </p:spPr>
      </p:pic>
      <p:pic>
        <p:nvPicPr>
          <p:cNvPr id="68" name="Picture 2" descr=""/>
          <p:cNvPicPr/>
          <p:nvPr/>
        </p:nvPicPr>
        <p:blipFill>
          <a:blip r:embed="rId2"/>
          <a:stretch/>
        </p:blipFill>
        <p:spPr>
          <a:xfrm>
            <a:off x="144000" y="1828440"/>
            <a:ext cx="2376000" cy="1987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Рисунок 3" descr=""/>
          <p:cNvPicPr/>
          <p:nvPr/>
        </p:nvPicPr>
        <p:blipFill>
          <a:blip r:embed="rId1"/>
          <a:stretch/>
        </p:blipFill>
        <p:spPr>
          <a:xfrm>
            <a:off x="774720" y="131040"/>
            <a:ext cx="6743520" cy="1193400"/>
          </a:xfrm>
          <a:prstGeom prst="rect">
            <a:avLst/>
          </a:prstGeom>
          <a:ln>
            <a:noFill/>
          </a:ln>
        </p:spPr>
      </p:pic>
      <p:pic>
        <p:nvPicPr>
          <p:cNvPr id="70" name="Рисунок 2" descr=""/>
          <p:cNvPicPr/>
          <p:nvPr/>
        </p:nvPicPr>
        <p:blipFill>
          <a:blip r:embed="rId2"/>
          <a:stretch/>
        </p:blipFill>
        <p:spPr>
          <a:xfrm>
            <a:off x="8369280" y="5289120"/>
            <a:ext cx="2879280" cy="417240"/>
          </a:xfrm>
          <a:prstGeom prst="rect">
            <a:avLst/>
          </a:prstGeom>
          <a:ln>
            <a:noFill/>
          </a:ln>
        </p:spPr>
      </p:pic>
      <p:pic>
        <p:nvPicPr>
          <p:cNvPr id="71" name="Picture 73" descr=""/>
          <p:cNvPicPr/>
          <p:nvPr/>
        </p:nvPicPr>
        <p:blipFill>
          <a:blip r:embed="rId3"/>
          <a:srcRect l="62641" t="25234" r="0" b="23138"/>
          <a:stretch/>
        </p:blipFill>
        <p:spPr>
          <a:xfrm>
            <a:off x="8369280" y="2171880"/>
            <a:ext cx="3035880" cy="2314440"/>
          </a:xfrm>
          <a:prstGeom prst="rect">
            <a:avLst/>
          </a:prstGeom>
          <a:ln>
            <a:noFill/>
          </a:ln>
        </p:spPr>
      </p:pic>
      <p:sp>
        <p:nvSpPr>
          <p:cNvPr id="72" name="CustomShape 1"/>
          <p:cNvSpPr/>
          <p:nvPr/>
        </p:nvSpPr>
        <p:spPr>
          <a:xfrm>
            <a:off x="648000" y="2376000"/>
            <a:ext cx="5443200" cy="64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</a:pPr>
            <a:r>
              <a:rPr b="1" lang="ru-RU" sz="2800" spc="-1" strike="noStrike">
                <a:solidFill>
                  <a:srgbClr val="2e75b6"/>
                </a:solidFill>
                <a:latin typeface="Comic Sans MS"/>
                <a:ea typeface="DejaVu Sans"/>
              </a:rPr>
              <a:t>Індивідуальна робота!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73" name="CustomShape 2"/>
          <p:cNvSpPr/>
          <p:nvPr/>
        </p:nvSpPr>
        <p:spPr>
          <a:xfrm>
            <a:off x="648000" y="3312000"/>
            <a:ext cx="5443200" cy="1336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</a:pPr>
            <a:r>
              <a:rPr b="1" lang="ru-RU" sz="2600" spc="-1" strike="noStrike">
                <a:solidFill>
                  <a:srgbClr val="002060"/>
                </a:solidFill>
                <a:latin typeface="Comic Sans MS"/>
                <a:ea typeface="DejaVu Sans"/>
              </a:rPr>
              <a:t>НАПИШІТЬ СТРОКИ НАДАННЯ ПОСЛУГИ КРИЗОВОГО ТА ЕКСТРЕНОГО ВТРУЧАННЯ</a:t>
            </a:r>
            <a:endParaRPr b="0" lang="ru-RU" sz="2600" spc="-1" strike="noStrike">
              <a:latin typeface="Arial"/>
            </a:endParaRPr>
          </a:p>
        </p:txBody>
      </p:sp>
      <p:sp>
        <p:nvSpPr>
          <p:cNvPr id="74" name="CustomShape 3"/>
          <p:cNvSpPr/>
          <p:nvPr/>
        </p:nvSpPr>
        <p:spPr>
          <a:xfrm>
            <a:off x="7709040" y="4645080"/>
            <a:ext cx="4289040" cy="48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Arial"/>
                <a:ea typeface="DejaVu Sans"/>
              </a:rPr>
              <a:t>Перейдіть за цим кодом за допомогою телефону  або за посиланням та кодом, яке зараз з’явиться у чаті  </a:t>
            </a:r>
            <a:endParaRPr b="0" lang="ru-RU" sz="1200" spc="-1" strike="noStrike"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Рисунок 3" descr=""/>
          <p:cNvPicPr/>
          <p:nvPr/>
        </p:nvPicPr>
        <p:blipFill>
          <a:blip r:embed="rId1"/>
          <a:stretch/>
        </p:blipFill>
        <p:spPr>
          <a:xfrm>
            <a:off x="774720" y="131040"/>
            <a:ext cx="6743520" cy="1193400"/>
          </a:xfrm>
          <a:prstGeom prst="rect">
            <a:avLst/>
          </a:prstGeom>
          <a:ln>
            <a:noFill/>
          </a:ln>
        </p:spPr>
      </p:pic>
      <p:pic>
        <p:nvPicPr>
          <p:cNvPr id="76" name="Рисунок 2" descr=""/>
          <p:cNvPicPr/>
          <p:nvPr/>
        </p:nvPicPr>
        <p:blipFill>
          <a:blip r:embed="rId2"/>
          <a:stretch/>
        </p:blipFill>
        <p:spPr>
          <a:xfrm>
            <a:off x="8369280" y="5289120"/>
            <a:ext cx="2879280" cy="417240"/>
          </a:xfrm>
          <a:prstGeom prst="rect">
            <a:avLst/>
          </a:prstGeom>
          <a:ln>
            <a:noFill/>
          </a:ln>
        </p:spPr>
      </p:pic>
      <p:pic>
        <p:nvPicPr>
          <p:cNvPr id="77" name="Picture 73" descr=""/>
          <p:cNvPicPr/>
          <p:nvPr/>
        </p:nvPicPr>
        <p:blipFill>
          <a:blip r:embed="rId3"/>
          <a:srcRect l="62641" t="25234" r="0" b="23138"/>
          <a:stretch/>
        </p:blipFill>
        <p:spPr>
          <a:xfrm>
            <a:off x="8369280" y="2171880"/>
            <a:ext cx="3035880" cy="2314440"/>
          </a:xfrm>
          <a:prstGeom prst="rect">
            <a:avLst/>
          </a:prstGeom>
          <a:ln>
            <a:noFill/>
          </a:ln>
        </p:spPr>
      </p:pic>
      <p:sp>
        <p:nvSpPr>
          <p:cNvPr id="78" name="CustomShape 1"/>
          <p:cNvSpPr/>
          <p:nvPr/>
        </p:nvSpPr>
        <p:spPr>
          <a:xfrm>
            <a:off x="648000" y="2376000"/>
            <a:ext cx="5443200" cy="64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</a:pPr>
            <a:r>
              <a:rPr b="1" lang="ru-RU" sz="2800" spc="-1" strike="noStrike">
                <a:solidFill>
                  <a:srgbClr val="2e75b6"/>
                </a:solidFill>
                <a:latin typeface="Comic Sans MS"/>
                <a:ea typeface="DejaVu Sans"/>
              </a:rPr>
              <a:t>Індивідуальна робота!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648000" y="3312000"/>
            <a:ext cx="5443200" cy="1336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</a:pPr>
            <a:r>
              <a:rPr b="1" lang="ru-RU" sz="2600" spc="-1" strike="noStrike">
                <a:solidFill>
                  <a:srgbClr val="002060"/>
                </a:solidFill>
                <a:latin typeface="Comic Sans MS"/>
                <a:ea typeface="DejaVu Sans"/>
              </a:rPr>
              <a:t>НАПИШІТЬ МІСЦЕ НАДАННЯ ПОСЛУГИ КРИЗОВОГО ТА ЕКСТРЕНОГО ВТРУЧАННЯ</a:t>
            </a:r>
            <a:endParaRPr b="0" lang="ru-RU" sz="2600" spc="-1" strike="noStrike">
              <a:latin typeface="Arial"/>
            </a:endParaRPr>
          </a:p>
        </p:txBody>
      </p:sp>
      <p:sp>
        <p:nvSpPr>
          <p:cNvPr id="80" name="CustomShape 3"/>
          <p:cNvSpPr/>
          <p:nvPr/>
        </p:nvSpPr>
        <p:spPr>
          <a:xfrm>
            <a:off x="7709040" y="4645080"/>
            <a:ext cx="4289040" cy="48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Arial"/>
                <a:ea typeface="DejaVu Sans"/>
              </a:rPr>
              <a:t>Перейдіть за цим кодом за допомогою телефону  або за посиланням та кодом, яке зараз з’явиться у чаті  </a:t>
            </a:r>
            <a:endParaRPr b="0" lang="ru-RU" sz="1200" spc="-1" strike="noStrike"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Рисунок 3" descr=""/>
          <p:cNvPicPr/>
          <p:nvPr/>
        </p:nvPicPr>
        <p:blipFill>
          <a:blip r:embed="rId1"/>
          <a:stretch/>
        </p:blipFill>
        <p:spPr>
          <a:xfrm>
            <a:off x="96480" y="102600"/>
            <a:ext cx="6239520" cy="977400"/>
          </a:xfrm>
          <a:prstGeom prst="rect">
            <a:avLst/>
          </a:prstGeom>
          <a:ln>
            <a:noFill/>
          </a:ln>
        </p:spPr>
      </p:pic>
      <p:pic>
        <p:nvPicPr>
          <p:cNvPr id="82" name="" descr=""/>
          <p:cNvPicPr/>
          <p:nvPr/>
        </p:nvPicPr>
        <p:blipFill>
          <a:blip r:embed="rId2"/>
          <a:stretch/>
        </p:blipFill>
        <p:spPr>
          <a:xfrm>
            <a:off x="2520000" y="1008000"/>
            <a:ext cx="5803200" cy="5864400"/>
          </a:xfrm>
          <a:prstGeom prst="rect">
            <a:avLst/>
          </a:prstGeom>
          <a:ln>
            <a:noFill/>
          </a:ln>
        </p:spPr>
      </p:pic>
      <p:sp>
        <p:nvSpPr>
          <p:cNvPr id="83" name="CustomShape 1"/>
          <p:cNvSpPr/>
          <p:nvPr/>
        </p:nvSpPr>
        <p:spPr>
          <a:xfrm>
            <a:off x="7414920" y="648000"/>
            <a:ext cx="4177080" cy="1522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21409a"/>
                </a:solidFill>
                <a:latin typeface="Comic Sans MS"/>
                <a:ea typeface="DejaVu Sans"/>
              </a:rPr>
              <a:t>Алгоритм надання послуги кризового та екстреного втручання</a:t>
            </a:r>
            <a:endParaRPr b="0" lang="ru-RU" sz="2000" spc="-1" strike="noStrike">
              <a:solidFill>
                <a:srgbClr val="21409a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21409a"/>
                </a:solidFill>
                <a:latin typeface="Comic Sans MS"/>
                <a:ea typeface="DejaVu Sans"/>
              </a:rPr>
              <a:t> </a:t>
            </a:r>
            <a:endParaRPr b="0" lang="ru-RU" sz="2000" spc="-1" strike="noStrike">
              <a:solidFill>
                <a:srgbClr val="21409a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21409a"/>
                </a:solidFill>
                <a:latin typeface="Comic Sans MS"/>
                <a:ea typeface="DejaVu Sans"/>
              </a:rPr>
              <a:t>(відповідно до запропонованого випадку)</a:t>
            </a:r>
            <a:endParaRPr b="0" lang="ru-RU" sz="1400" spc="-1" strike="noStrike">
              <a:solidFill>
                <a:srgbClr val="21409a"/>
              </a:solid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</TotalTime>
  <Application>LibreOffice/5.4.4.2$Windows_x86 LibreOffice_project/2524958677847fb3bb44820e40380acbe820f960</Application>
  <Words>232</Words>
  <Paragraphs>26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2022-01-21T09:05:06Z</dcterms:created>
  <dc:creator>Admin</dc:creator>
  <dc:description/>
  <dc:language>ru-RU</dc:language>
  <cp:lastModifiedBy/>
  <dcterms:modified xsi:type="dcterms:W3CDTF">2022-01-24T12:18:18Z</dcterms:modified>
  <cp:revision>109</cp:revision>
  <dc:subject/>
  <dc:title>Презентація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